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48"/>
  </p:notesMasterIdLst>
  <p:handoutMasterIdLst>
    <p:handoutMasterId r:id="rId49"/>
  </p:handoutMasterIdLst>
  <p:sldIdLst>
    <p:sldId id="279" r:id="rId2"/>
    <p:sldId id="280" r:id="rId3"/>
    <p:sldId id="281" r:id="rId4"/>
    <p:sldId id="282" r:id="rId5"/>
    <p:sldId id="283" r:id="rId6"/>
    <p:sldId id="284"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271" r:id="rId29"/>
    <p:sldId id="256" r:id="rId30"/>
    <p:sldId id="258" r:id="rId31"/>
    <p:sldId id="259" r:id="rId32"/>
    <p:sldId id="260" r:id="rId33"/>
    <p:sldId id="261" r:id="rId34"/>
    <p:sldId id="273" r:id="rId35"/>
    <p:sldId id="262" r:id="rId36"/>
    <p:sldId id="263" r:id="rId37"/>
    <p:sldId id="264" r:id="rId38"/>
    <p:sldId id="265" r:id="rId39"/>
    <p:sldId id="266" r:id="rId40"/>
    <p:sldId id="267" r:id="rId41"/>
    <p:sldId id="268" r:id="rId42"/>
    <p:sldId id="276" r:id="rId43"/>
    <p:sldId id="274" r:id="rId44"/>
    <p:sldId id="270" r:id="rId45"/>
    <p:sldId id="309" r:id="rId46"/>
    <p:sldId id="310" r:id="rId4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naim" initials="m"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00" autoAdjust="0"/>
  </p:normalViewPr>
  <p:slideViewPr>
    <p:cSldViewPr>
      <p:cViewPr>
        <p:scale>
          <a:sx n="60" d="100"/>
          <a:sy n="60" d="100"/>
        </p:scale>
        <p:origin x="-165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50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DDDB11-486F-4C30-A4CE-22B2542CCBA6}"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fr-FR"/>
        </a:p>
      </dgm:t>
    </dgm:pt>
    <dgm:pt modelId="{86243F04-06BD-4967-9495-A623DCCABC8C}">
      <dgm:prSet phldrT="[Texte]"/>
      <dgm:spPr/>
      <dgm:t>
        <a:bodyPr/>
        <a:lstStyle/>
        <a:p>
          <a:pPr algn="ctr"/>
          <a:r>
            <a:rPr lang="fr-FR" b="1" dirty="0" smtClean="0"/>
            <a:t>Audit d’efficacité des  rémunérations</a:t>
          </a:r>
          <a:endParaRPr lang="fr-FR" b="1" dirty="0"/>
        </a:p>
      </dgm:t>
    </dgm:pt>
    <dgm:pt modelId="{AA8A0F45-BE06-4A87-BD56-1E8D417D8AC4}" type="parTrans" cxnId="{919A6912-22E8-4BB0-B081-AF5D5B29796D}">
      <dgm:prSet/>
      <dgm:spPr/>
      <dgm:t>
        <a:bodyPr/>
        <a:lstStyle/>
        <a:p>
          <a:endParaRPr lang="fr-FR"/>
        </a:p>
      </dgm:t>
    </dgm:pt>
    <dgm:pt modelId="{7A4E0FB5-6224-45F0-B3F3-24B5C148F2C7}" type="sibTrans" cxnId="{919A6912-22E8-4BB0-B081-AF5D5B29796D}">
      <dgm:prSet/>
      <dgm:spPr/>
      <dgm:t>
        <a:bodyPr/>
        <a:lstStyle/>
        <a:p>
          <a:endParaRPr lang="fr-FR"/>
        </a:p>
      </dgm:t>
    </dgm:pt>
    <dgm:pt modelId="{DE436E6E-A85E-47ED-8635-33EB4B105B73}">
      <dgm:prSet phldrT="[Texte]"/>
      <dgm:spPr/>
      <dgm:t>
        <a:bodyPr/>
        <a:lstStyle/>
        <a:p>
          <a:r>
            <a:rPr lang="fr-FR" b="1" i="0" dirty="0" smtClean="0"/>
            <a:t>la politique de rémunération </a:t>
          </a:r>
          <a:endParaRPr lang="fr-FR" b="1" i="0" dirty="0"/>
        </a:p>
      </dgm:t>
    </dgm:pt>
    <dgm:pt modelId="{EDBB6F17-039E-4975-B9AF-454B9A5EB370}" type="parTrans" cxnId="{82679C20-5FBC-421E-9FB2-48655E568369}">
      <dgm:prSet/>
      <dgm:spPr/>
      <dgm:t>
        <a:bodyPr/>
        <a:lstStyle/>
        <a:p>
          <a:endParaRPr lang="fr-FR"/>
        </a:p>
      </dgm:t>
    </dgm:pt>
    <dgm:pt modelId="{D806DA04-3198-40E9-8491-1BBB59FB7C51}" type="sibTrans" cxnId="{82679C20-5FBC-421E-9FB2-48655E568369}">
      <dgm:prSet/>
      <dgm:spPr/>
      <dgm:t>
        <a:bodyPr/>
        <a:lstStyle/>
        <a:p>
          <a:endParaRPr lang="fr-FR"/>
        </a:p>
      </dgm:t>
    </dgm:pt>
    <dgm:pt modelId="{782468E3-927F-463A-877F-F2A8968FFFD4}">
      <dgm:prSet phldrT="[Texte]"/>
      <dgm:spPr/>
      <dgm:t>
        <a:bodyPr/>
        <a:lstStyle/>
        <a:p>
          <a:r>
            <a:rPr lang="fr-FR" b="1" dirty="0" smtClean="0"/>
            <a:t>la cohérence en matière de rémunération avec l'ensemble des autres aspects de la gestion sociale </a:t>
          </a:r>
          <a:endParaRPr lang="fr-FR" b="1" dirty="0"/>
        </a:p>
      </dgm:t>
    </dgm:pt>
    <dgm:pt modelId="{14847C69-FAD3-42E8-98BD-D333095A4377}" type="parTrans" cxnId="{FA411495-D7A8-4D41-B8B6-3BF53E444949}">
      <dgm:prSet/>
      <dgm:spPr/>
      <dgm:t>
        <a:bodyPr/>
        <a:lstStyle/>
        <a:p>
          <a:endParaRPr lang="fr-FR"/>
        </a:p>
      </dgm:t>
    </dgm:pt>
    <dgm:pt modelId="{26B2E4E7-DA4C-4718-BEBD-011670DBD76E}" type="sibTrans" cxnId="{FA411495-D7A8-4D41-B8B6-3BF53E444949}">
      <dgm:prSet/>
      <dgm:spPr/>
      <dgm:t>
        <a:bodyPr/>
        <a:lstStyle/>
        <a:p>
          <a:endParaRPr lang="fr-FR"/>
        </a:p>
      </dgm:t>
    </dgm:pt>
    <dgm:pt modelId="{313E59A3-E879-4029-B418-3E26DC542BC8}">
      <dgm:prSet phldrT="[Texte]"/>
      <dgm:spPr/>
      <dgm:t>
        <a:bodyPr/>
        <a:lstStyle/>
        <a:p>
          <a:pPr algn="ctr"/>
          <a:r>
            <a:rPr lang="fr-FR" b="1" dirty="0" smtClean="0"/>
            <a:t>la cohérence des procédures de gestion et d'administration des rémunérations</a:t>
          </a:r>
          <a:endParaRPr lang="fr-FR" b="1" dirty="0"/>
        </a:p>
      </dgm:t>
    </dgm:pt>
    <dgm:pt modelId="{B2A6866A-5474-41E2-9B75-215CF35B100D}" type="parTrans" cxnId="{87C03A6B-CBBE-4B6D-AD7E-8F880F918293}">
      <dgm:prSet/>
      <dgm:spPr/>
      <dgm:t>
        <a:bodyPr/>
        <a:lstStyle/>
        <a:p>
          <a:endParaRPr lang="fr-FR"/>
        </a:p>
      </dgm:t>
    </dgm:pt>
    <dgm:pt modelId="{15A16F67-A478-4D04-BB86-8DDACFE4EF72}" type="sibTrans" cxnId="{87C03A6B-CBBE-4B6D-AD7E-8F880F918293}">
      <dgm:prSet/>
      <dgm:spPr/>
      <dgm:t>
        <a:bodyPr/>
        <a:lstStyle/>
        <a:p>
          <a:endParaRPr lang="fr-FR"/>
        </a:p>
      </dgm:t>
    </dgm:pt>
    <dgm:pt modelId="{6D832D7D-899A-4A6C-92BF-261818CA5A6D}">
      <dgm:prSet phldrT="[Texte]"/>
      <dgm:spPr/>
      <dgm:t>
        <a:bodyPr/>
        <a:lstStyle/>
        <a:p>
          <a:pPr algn="ctr"/>
          <a:r>
            <a:rPr lang="fr-FR" b="1" dirty="0" smtClean="0"/>
            <a:t>l'efficacité des procédures</a:t>
          </a:r>
          <a:endParaRPr lang="fr-FR" b="1" dirty="0"/>
        </a:p>
      </dgm:t>
    </dgm:pt>
    <dgm:pt modelId="{F4C6EA03-D639-44B8-AA91-9504BA0AFDE4}" type="parTrans" cxnId="{0D84342F-E01C-4BCA-9B03-395032CBE405}">
      <dgm:prSet/>
      <dgm:spPr/>
      <dgm:t>
        <a:bodyPr/>
        <a:lstStyle/>
        <a:p>
          <a:endParaRPr lang="fr-FR"/>
        </a:p>
      </dgm:t>
    </dgm:pt>
    <dgm:pt modelId="{7DBBE635-B031-44F5-85D7-B69659742CD4}" type="sibTrans" cxnId="{0D84342F-E01C-4BCA-9B03-395032CBE405}">
      <dgm:prSet/>
      <dgm:spPr/>
      <dgm:t>
        <a:bodyPr/>
        <a:lstStyle/>
        <a:p>
          <a:endParaRPr lang="fr-FR"/>
        </a:p>
      </dgm:t>
    </dgm:pt>
    <dgm:pt modelId="{4AA0A9CD-8187-406E-9E60-51000BA69BE1}" type="pres">
      <dgm:prSet presAssocID="{15DDDB11-486F-4C30-A4CE-22B2542CCBA6}" presName="diagram" presStyleCnt="0">
        <dgm:presLayoutVars>
          <dgm:chMax val="1"/>
          <dgm:dir/>
          <dgm:animLvl val="ctr"/>
          <dgm:resizeHandles val="exact"/>
        </dgm:presLayoutVars>
      </dgm:prSet>
      <dgm:spPr/>
      <dgm:t>
        <a:bodyPr/>
        <a:lstStyle/>
        <a:p>
          <a:endParaRPr lang="fr-FR"/>
        </a:p>
      </dgm:t>
    </dgm:pt>
    <dgm:pt modelId="{CCA7347F-0349-490B-8763-B10C2F271DD1}" type="pres">
      <dgm:prSet presAssocID="{15DDDB11-486F-4C30-A4CE-22B2542CCBA6}" presName="matrix" presStyleCnt="0"/>
      <dgm:spPr/>
    </dgm:pt>
    <dgm:pt modelId="{47A04207-3FE4-4117-9E39-58DD2D620B01}" type="pres">
      <dgm:prSet presAssocID="{15DDDB11-486F-4C30-A4CE-22B2542CCBA6}" presName="tile1" presStyleLbl="node1" presStyleIdx="0" presStyleCnt="4"/>
      <dgm:spPr/>
      <dgm:t>
        <a:bodyPr/>
        <a:lstStyle/>
        <a:p>
          <a:endParaRPr lang="fr-FR"/>
        </a:p>
      </dgm:t>
    </dgm:pt>
    <dgm:pt modelId="{7D0505CD-728D-444F-9A26-ED680B9B9EDA}" type="pres">
      <dgm:prSet presAssocID="{15DDDB11-486F-4C30-A4CE-22B2542CCBA6}" presName="tile1text" presStyleLbl="node1" presStyleIdx="0" presStyleCnt="4">
        <dgm:presLayoutVars>
          <dgm:chMax val="0"/>
          <dgm:chPref val="0"/>
          <dgm:bulletEnabled val="1"/>
        </dgm:presLayoutVars>
      </dgm:prSet>
      <dgm:spPr/>
      <dgm:t>
        <a:bodyPr/>
        <a:lstStyle/>
        <a:p>
          <a:endParaRPr lang="fr-FR"/>
        </a:p>
      </dgm:t>
    </dgm:pt>
    <dgm:pt modelId="{F5411166-2503-4655-95EF-F8C0A4371548}" type="pres">
      <dgm:prSet presAssocID="{15DDDB11-486F-4C30-A4CE-22B2542CCBA6}" presName="tile2" presStyleLbl="node1" presStyleIdx="1" presStyleCnt="4"/>
      <dgm:spPr/>
      <dgm:t>
        <a:bodyPr/>
        <a:lstStyle/>
        <a:p>
          <a:endParaRPr lang="fr-FR"/>
        </a:p>
      </dgm:t>
    </dgm:pt>
    <dgm:pt modelId="{3BEF4D50-B0B8-4F1E-AD4B-F60B6E26C1A4}" type="pres">
      <dgm:prSet presAssocID="{15DDDB11-486F-4C30-A4CE-22B2542CCBA6}" presName="tile2text" presStyleLbl="node1" presStyleIdx="1" presStyleCnt="4">
        <dgm:presLayoutVars>
          <dgm:chMax val="0"/>
          <dgm:chPref val="0"/>
          <dgm:bulletEnabled val="1"/>
        </dgm:presLayoutVars>
      </dgm:prSet>
      <dgm:spPr/>
      <dgm:t>
        <a:bodyPr/>
        <a:lstStyle/>
        <a:p>
          <a:endParaRPr lang="fr-FR"/>
        </a:p>
      </dgm:t>
    </dgm:pt>
    <dgm:pt modelId="{183F001A-AA7C-426C-BEC2-78A79F8FE088}" type="pres">
      <dgm:prSet presAssocID="{15DDDB11-486F-4C30-A4CE-22B2542CCBA6}" presName="tile3" presStyleLbl="node1" presStyleIdx="2" presStyleCnt="4"/>
      <dgm:spPr/>
      <dgm:t>
        <a:bodyPr/>
        <a:lstStyle/>
        <a:p>
          <a:endParaRPr lang="fr-FR"/>
        </a:p>
      </dgm:t>
    </dgm:pt>
    <dgm:pt modelId="{FFA45350-DCA5-48C6-B114-615A6CC2A95E}" type="pres">
      <dgm:prSet presAssocID="{15DDDB11-486F-4C30-A4CE-22B2542CCBA6}" presName="tile3text" presStyleLbl="node1" presStyleIdx="2" presStyleCnt="4">
        <dgm:presLayoutVars>
          <dgm:chMax val="0"/>
          <dgm:chPref val="0"/>
          <dgm:bulletEnabled val="1"/>
        </dgm:presLayoutVars>
      </dgm:prSet>
      <dgm:spPr/>
      <dgm:t>
        <a:bodyPr/>
        <a:lstStyle/>
        <a:p>
          <a:endParaRPr lang="fr-FR"/>
        </a:p>
      </dgm:t>
    </dgm:pt>
    <dgm:pt modelId="{5A6BE7A3-97A8-4C4C-83A8-73DF1741718C}" type="pres">
      <dgm:prSet presAssocID="{15DDDB11-486F-4C30-A4CE-22B2542CCBA6}" presName="tile4" presStyleLbl="node1" presStyleIdx="3" presStyleCnt="4" custLinFactNeighborY="3516"/>
      <dgm:spPr/>
      <dgm:t>
        <a:bodyPr/>
        <a:lstStyle/>
        <a:p>
          <a:endParaRPr lang="fr-FR"/>
        </a:p>
      </dgm:t>
    </dgm:pt>
    <dgm:pt modelId="{A8B08C47-F11B-4EEE-8995-4CF94DCDF34D}" type="pres">
      <dgm:prSet presAssocID="{15DDDB11-486F-4C30-A4CE-22B2542CCBA6}" presName="tile4text" presStyleLbl="node1" presStyleIdx="3" presStyleCnt="4">
        <dgm:presLayoutVars>
          <dgm:chMax val="0"/>
          <dgm:chPref val="0"/>
          <dgm:bulletEnabled val="1"/>
        </dgm:presLayoutVars>
      </dgm:prSet>
      <dgm:spPr/>
      <dgm:t>
        <a:bodyPr/>
        <a:lstStyle/>
        <a:p>
          <a:endParaRPr lang="fr-FR"/>
        </a:p>
      </dgm:t>
    </dgm:pt>
    <dgm:pt modelId="{4EE12E50-7A4A-4CB6-B09E-4E6C9833E777}" type="pres">
      <dgm:prSet presAssocID="{15DDDB11-486F-4C30-A4CE-22B2542CCBA6}" presName="centerTile" presStyleLbl="fgShp" presStyleIdx="0" presStyleCnt="1">
        <dgm:presLayoutVars>
          <dgm:chMax val="0"/>
          <dgm:chPref val="0"/>
        </dgm:presLayoutVars>
      </dgm:prSet>
      <dgm:spPr/>
      <dgm:t>
        <a:bodyPr/>
        <a:lstStyle/>
        <a:p>
          <a:endParaRPr lang="fr-FR"/>
        </a:p>
      </dgm:t>
    </dgm:pt>
  </dgm:ptLst>
  <dgm:cxnLst>
    <dgm:cxn modelId="{FA411495-D7A8-4D41-B8B6-3BF53E444949}" srcId="{86243F04-06BD-4967-9495-A623DCCABC8C}" destId="{782468E3-927F-463A-877F-F2A8968FFFD4}" srcOrd="1" destOrd="0" parTransId="{14847C69-FAD3-42E8-98BD-D333095A4377}" sibTransId="{26B2E4E7-DA4C-4718-BEBD-011670DBD76E}"/>
    <dgm:cxn modelId="{04D12C13-091D-4671-B762-90FD060669B2}" type="presOf" srcId="{6D832D7D-899A-4A6C-92BF-261818CA5A6D}" destId="{5A6BE7A3-97A8-4C4C-83A8-73DF1741718C}" srcOrd="0" destOrd="0" presId="urn:microsoft.com/office/officeart/2005/8/layout/matrix1"/>
    <dgm:cxn modelId="{3D65F596-D329-48B5-86A3-E0BFDCC846DD}" type="presOf" srcId="{DE436E6E-A85E-47ED-8635-33EB4B105B73}" destId="{7D0505CD-728D-444F-9A26-ED680B9B9EDA}" srcOrd="1" destOrd="0" presId="urn:microsoft.com/office/officeart/2005/8/layout/matrix1"/>
    <dgm:cxn modelId="{ACD963F1-055E-4EA6-B851-974175395B46}" type="presOf" srcId="{782468E3-927F-463A-877F-F2A8968FFFD4}" destId="{F5411166-2503-4655-95EF-F8C0A4371548}" srcOrd="0" destOrd="0" presId="urn:microsoft.com/office/officeart/2005/8/layout/matrix1"/>
    <dgm:cxn modelId="{E7CA7320-3DAE-4128-B71B-5F6A7BD8CCF1}" type="presOf" srcId="{DE436E6E-A85E-47ED-8635-33EB4B105B73}" destId="{47A04207-3FE4-4117-9E39-58DD2D620B01}" srcOrd="0" destOrd="0" presId="urn:microsoft.com/office/officeart/2005/8/layout/matrix1"/>
    <dgm:cxn modelId="{BD509C8A-E8B6-4FDF-8F3F-1F73D10BEC88}" type="presOf" srcId="{15DDDB11-486F-4C30-A4CE-22B2542CCBA6}" destId="{4AA0A9CD-8187-406E-9E60-51000BA69BE1}" srcOrd="0" destOrd="0" presId="urn:microsoft.com/office/officeart/2005/8/layout/matrix1"/>
    <dgm:cxn modelId="{B9B2A9B2-EC02-420E-95CC-A166EAB94F84}" type="presOf" srcId="{86243F04-06BD-4967-9495-A623DCCABC8C}" destId="{4EE12E50-7A4A-4CB6-B09E-4E6C9833E777}" srcOrd="0" destOrd="0" presId="urn:microsoft.com/office/officeart/2005/8/layout/matrix1"/>
    <dgm:cxn modelId="{87C03A6B-CBBE-4B6D-AD7E-8F880F918293}" srcId="{86243F04-06BD-4967-9495-A623DCCABC8C}" destId="{313E59A3-E879-4029-B418-3E26DC542BC8}" srcOrd="2" destOrd="0" parTransId="{B2A6866A-5474-41E2-9B75-215CF35B100D}" sibTransId="{15A16F67-A478-4D04-BB86-8DDACFE4EF72}"/>
    <dgm:cxn modelId="{0D84342F-E01C-4BCA-9B03-395032CBE405}" srcId="{86243F04-06BD-4967-9495-A623DCCABC8C}" destId="{6D832D7D-899A-4A6C-92BF-261818CA5A6D}" srcOrd="3" destOrd="0" parTransId="{F4C6EA03-D639-44B8-AA91-9504BA0AFDE4}" sibTransId="{7DBBE635-B031-44F5-85D7-B69659742CD4}"/>
    <dgm:cxn modelId="{58E5CD35-873C-4C03-AD96-1AD692F4112A}" type="presOf" srcId="{313E59A3-E879-4029-B418-3E26DC542BC8}" destId="{183F001A-AA7C-426C-BEC2-78A79F8FE088}" srcOrd="0" destOrd="0" presId="urn:microsoft.com/office/officeart/2005/8/layout/matrix1"/>
    <dgm:cxn modelId="{34594CF0-DD8E-4023-A68C-A1A88FA55EDB}" type="presOf" srcId="{6D832D7D-899A-4A6C-92BF-261818CA5A6D}" destId="{A8B08C47-F11B-4EEE-8995-4CF94DCDF34D}" srcOrd="1" destOrd="0" presId="urn:microsoft.com/office/officeart/2005/8/layout/matrix1"/>
    <dgm:cxn modelId="{902E4773-C11A-49A4-8F5B-9E9D15A21199}" type="presOf" srcId="{782468E3-927F-463A-877F-F2A8968FFFD4}" destId="{3BEF4D50-B0B8-4F1E-AD4B-F60B6E26C1A4}" srcOrd="1" destOrd="0" presId="urn:microsoft.com/office/officeart/2005/8/layout/matrix1"/>
    <dgm:cxn modelId="{919A6912-22E8-4BB0-B081-AF5D5B29796D}" srcId="{15DDDB11-486F-4C30-A4CE-22B2542CCBA6}" destId="{86243F04-06BD-4967-9495-A623DCCABC8C}" srcOrd="0" destOrd="0" parTransId="{AA8A0F45-BE06-4A87-BD56-1E8D417D8AC4}" sibTransId="{7A4E0FB5-6224-45F0-B3F3-24B5C148F2C7}"/>
    <dgm:cxn modelId="{82679C20-5FBC-421E-9FB2-48655E568369}" srcId="{86243F04-06BD-4967-9495-A623DCCABC8C}" destId="{DE436E6E-A85E-47ED-8635-33EB4B105B73}" srcOrd="0" destOrd="0" parTransId="{EDBB6F17-039E-4975-B9AF-454B9A5EB370}" sibTransId="{D806DA04-3198-40E9-8491-1BBB59FB7C51}"/>
    <dgm:cxn modelId="{6858E017-ED09-4662-9983-DD83E419AEC4}" type="presOf" srcId="{313E59A3-E879-4029-B418-3E26DC542BC8}" destId="{FFA45350-DCA5-48C6-B114-615A6CC2A95E}" srcOrd="1" destOrd="0" presId="urn:microsoft.com/office/officeart/2005/8/layout/matrix1"/>
    <dgm:cxn modelId="{04631B64-27D0-4A09-AE47-7F2CA4112FD8}" type="presParOf" srcId="{4AA0A9CD-8187-406E-9E60-51000BA69BE1}" destId="{CCA7347F-0349-490B-8763-B10C2F271DD1}" srcOrd="0" destOrd="0" presId="urn:microsoft.com/office/officeart/2005/8/layout/matrix1"/>
    <dgm:cxn modelId="{3B3C4898-ED93-4EC2-AD09-3643B5447C24}" type="presParOf" srcId="{CCA7347F-0349-490B-8763-B10C2F271DD1}" destId="{47A04207-3FE4-4117-9E39-58DD2D620B01}" srcOrd="0" destOrd="0" presId="urn:microsoft.com/office/officeart/2005/8/layout/matrix1"/>
    <dgm:cxn modelId="{4725D6E8-EFD1-4820-A1D1-BBE2EB610AC8}" type="presParOf" srcId="{CCA7347F-0349-490B-8763-B10C2F271DD1}" destId="{7D0505CD-728D-444F-9A26-ED680B9B9EDA}" srcOrd="1" destOrd="0" presId="urn:microsoft.com/office/officeart/2005/8/layout/matrix1"/>
    <dgm:cxn modelId="{B1DFC328-4198-4F38-8E7E-43C5ECF11596}" type="presParOf" srcId="{CCA7347F-0349-490B-8763-B10C2F271DD1}" destId="{F5411166-2503-4655-95EF-F8C0A4371548}" srcOrd="2" destOrd="0" presId="urn:microsoft.com/office/officeart/2005/8/layout/matrix1"/>
    <dgm:cxn modelId="{EB6C2606-1440-4445-89AA-75B2EC7B34BC}" type="presParOf" srcId="{CCA7347F-0349-490B-8763-B10C2F271DD1}" destId="{3BEF4D50-B0B8-4F1E-AD4B-F60B6E26C1A4}" srcOrd="3" destOrd="0" presId="urn:microsoft.com/office/officeart/2005/8/layout/matrix1"/>
    <dgm:cxn modelId="{B2408296-D757-4A43-970A-A1DB5DEBC149}" type="presParOf" srcId="{CCA7347F-0349-490B-8763-B10C2F271DD1}" destId="{183F001A-AA7C-426C-BEC2-78A79F8FE088}" srcOrd="4" destOrd="0" presId="urn:microsoft.com/office/officeart/2005/8/layout/matrix1"/>
    <dgm:cxn modelId="{05C03F50-03BA-4945-A273-52466126A445}" type="presParOf" srcId="{CCA7347F-0349-490B-8763-B10C2F271DD1}" destId="{FFA45350-DCA5-48C6-B114-615A6CC2A95E}" srcOrd="5" destOrd="0" presId="urn:microsoft.com/office/officeart/2005/8/layout/matrix1"/>
    <dgm:cxn modelId="{E2AA3817-95A9-4364-B716-7B41DEA66282}" type="presParOf" srcId="{CCA7347F-0349-490B-8763-B10C2F271DD1}" destId="{5A6BE7A3-97A8-4C4C-83A8-73DF1741718C}" srcOrd="6" destOrd="0" presId="urn:microsoft.com/office/officeart/2005/8/layout/matrix1"/>
    <dgm:cxn modelId="{58E03EBD-8420-446B-B750-DA4D5BB3D595}" type="presParOf" srcId="{CCA7347F-0349-490B-8763-B10C2F271DD1}" destId="{A8B08C47-F11B-4EEE-8995-4CF94DCDF34D}" srcOrd="7" destOrd="0" presId="urn:microsoft.com/office/officeart/2005/8/layout/matrix1"/>
    <dgm:cxn modelId="{BE19087E-AF0C-4A09-88F1-CE5F8D9BEC27}" type="presParOf" srcId="{4AA0A9CD-8187-406E-9E60-51000BA69BE1}" destId="{4EE12E50-7A4A-4CB6-B09E-4E6C9833E777}"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04207-3FE4-4117-9E39-58DD2D620B01}">
      <dsp:nvSpPr>
        <dsp:cNvPr id="0" name=""/>
        <dsp:cNvSpPr/>
      </dsp:nvSpPr>
      <dsp:spPr>
        <a:xfrm rot="16200000">
          <a:off x="508000" y="-508000"/>
          <a:ext cx="2032000" cy="3048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fr-FR" sz="1500" b="1" i="0" kern="1200" dirty="0" smtClean="0"/>
            <a:t>la politique de rémunération </a:t>
          </a:r>
          <a:endParaRPr lang="fr-FR" sz="1500" b="1" i="0" kern="1200" dirty="0"/>
        </a:p>
      </dsp:txBody>
      <dsp:txXfrm rot="5400000">
        <a:off x="0" y="0"/>
        <a:ext cx="3048000" cy="1524000"/>
      </dsp:txXfrm>
    </dsp:sp>
    <dsp:sp modelId="{F5411166-2503-4655-95EF-F8C0A4371548}">
      <dsp:nvSpPr>
        <dsp:cNvPr id="0" name=""/>
        <dsp:cNvSpPr/>
      </dsp:nvSpPr>
      <dsp:spPr>
        <a:xfrm>
          <a:off x="3048000" y="0"/>
          <a:ext cx="3048000" cy="2032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fr-FR" sz="1500" b="1" kern="1200" dirty="0" smtClean="0"/>
            <a:t>la cohérence en matière de rémunération avec l'ensemble des autres aspects de la gestion sociale </a:t>
          </a:r>
          <a:endParaRPr lang="fr-FR" sz="1500" b="1" kern="1200" dirty="0"/>
        </a:p>
      </dsp:txBody>
      <dsp:txXfrm>
        <a:off x="3048000" y="0"/>
        <a:ext cx="3048000" cy="1524000"/>
      </dsp:txXfrm>
    </dsp:sp>
    <dsp:sp modelId="{183F001A-AA7C-426C-BEC2-78A79F8FE088}">
      <dsp:nvSpPr>
        <dsp:cNvPr id="0" name=""/>
        <dsp:cNvSpPr/>
      </dsp:nvSpPr>
      <dsp:spPr>
        <a:xfrm rot="10800000">
          <a:off x="0" y="2032000"/>
          <a:ext cx="3048000" cy="2032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fr-FR" sz="1500" b="1" kern="1200" dirty="0" smtClean="0"/>
            <a:t>la cohérence des procédures de gestion et d'administration des rémunérations</a:t>
          </a:r>
          <a:endParaRPr lang="fr-FR" sz="1500" b="1" kern="1200" dirty="0"/>
        </a:p>
      </dsp:txBody>
      <dsp:txXfrm rot="10800000">
        <a:off x="0" y="2539999"/>
        <a:ext cx="3048000" cy="1524000"/>
      </dsp:txXfrm>
    </dsp:sp>
    <dsp:sp modelId="{5A6BE7A3-97A8-4C4C-83A8-73DF1741718C}">
      <dsp:nvSpPr>
        <dsp:cNvPr id="0" name=""/>
        <dsp:cNvSpPr/>
      </dsp:nvSpPr>
      <dsp:spPr>
        <a:xfrm rot="5400000">
          <a:off x="3556000" y="1523999"/>
          <a:ext cx="2032000" cy="3048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fr-FR" sz="1500" b="1" kern="1200" dirty="0" smtClean="0"/>
            <a:t>l'efficacité des procédures</a:t>
          </a:r>
          <a:endParaRPr lang="fr-FR" sz="1500" b="1" kern="1200" dirty="0"/>
        </a:p>
      </dsp:txBody>
      <dsp:txXfrm rot="-5400000">
        <a:off x="3048000" y="2539999"/>
        <a:ext cx="3048000" cy="1524000"/>
      </dsp:txXfrm>
    </dsp:sp>
    <dsp:sp modelId="{4EE12E50-7A4A-4CB6-B09E-4E6C9833E777}">
      <dsp:nvSpPr>
        <dsp:cNvPr id="0" name=""/>
        <dsp:cNvSpPr/>
      </dsp:nvSpPr>
      <dsp:spPr>
        <a:xfrm>
          <a:off x="2133600" y="1523999"/>
          <a:ext cx="1828800" cy="1016000"/>
        </a:xfrm>
        <a:prstGeom prst="roundRect">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FR" sz="1500" b="1" kern="1200" dirty="0" smtClean="0"/>
            <a:t>Audit d’efficacité des  rémunérations</a:t>
          </a:r>
          <a:endParaRPr lang="fr-FR" sz="1500" b="1" kern="1200" dirty="0"/>
        </a:p>
      </dsp:txBody>
      <dsp:txXfrm>
        <a:off x="2183197" y="1573596"/>
        <a:ext cx="1729606" cy="916806"/>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AE30CE-DBE3-4C5D-B7E0-219027A54DF3}" type="datetimeFigureOut">
              <a:rPr lang="fr-FR" smtClean="0"/>
              <a:pPr/>
              <a:t>15/03/2020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C615EB3-D916-44CD-BE1B-04B2BF8E6F2C}" type="slidenum">
              <a:rPr lang="fr-FR" smtClean="0"/>
              <a:pPr/>
              <a:t>‹N°›</a:t>
            </a:fld>
            <a:endParaRPr lang="fr-FR"/>
          </a:p>
        </p:txBody>
      </p:sp>
    </p:spTree>
    <p:extLst>
      <p:ext uri="{BB962C8B-B14F-4D97-AF65-F5344CB8AC3E}">
        <p14:creationId xmlns:p14="http://schemas.microsoft.com/office/powerpoint/2010/main" val="1515124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1216DC-8443-4DCF-802D-A06B2A75D3F2}" type="datetimeFigureOut">
              <a:rPr lang="fr-FR" smtClean="0"/>
              <a:pPr/>
              <a:t>15/03/2020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1A550E-E743-4477-8414-0A608EA2034C}" type="slidenum">
              <a:rPr lang="fr-FR" smtClean="0"/>
              <a:pPr/>
              <a:t>‹N°›</a:t>
            </a:fld>
            <a:endParaRPr lang="fr-FR"/>
          </a:p>
        </p:txBody>
      </p:sp>
    </p:spTree>
    <p:extLst>
      <p:ext uri="{BB962C8B-B14F-4D97-AF65-F5344CB8AC3E}">
        <p14:creationId xmlns:p14="http://schemas.microsoft.com/office/powerpoint/2010/main" val="3895625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37</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latin typeface="+mn-lt"/>
                <a:ea typeface="+mn-ea"/>
                <a:cs typeface="+mn-cs"/>
              </a:rPr>
              <a:t>Le profond renouvellement des politiques et des pratiques de rémunération explique l'intérêt croissant pour l'audit des rémunérations.</a:t>
            </a:r>
          </a:p>
          <a:p>
            <a:pPr marL="0" marR="0" indent="0" algn="ctr" defTabSz="914400" rtl="0" eaLnBrk="1" fontAlgn="auto" latinLnBrk="0" hangingPunct="1">
              <a:lnSpc>
                <a:spcPct val="100000"/>
              </a:lnSpc>
              <a:spcBef>
                <a:spcPts val="0"/>
              </a:spcBef>
              <a:spcAft>
                <a:spcPts val="0"/>
              </a:spcAft>
              <a:buClrTx/>
              <a:buSzTx/>
              <a:buFontTx/>
              <a:buNone/>
              <a:tabLst/>
              <a:defRPr/>
            </a:pPr>
            <a:endParaRPr lang="fr-FR" sz="1200" b="1" kern="1200" dirty="0" smtClean="0">
              <a:solidFill>
                <a:schemeClr val="tx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latin typeface="+mn-lt"/>
                <a:ea typeface="+mn-ea"/>
                <a:cs typeface="+mn-cs"/>
              </a:rPr>
              <a:t>Penser à des idées</a:t>
            </a:r>
            <a:r>
              <a:rPr lang="fr-FR" sz="1200" b="1" kern="1200" baseline="0" dirty="0" smtClean="0">
                <a:solidFill>
                  <a:schemeClr val="tx1"/>
                </a:solidFill>
                <a:latin typeface="+mn-lt"/>
                <a:ea typeface="+mn-ea"/>
                <a:cs typeface="+mn-cs"/>
              </a:rPr>
              <a:t> pour développer la diapositive</a:t>
            </a:r>
            <a:endParaRPr lang="fr-FR" sz="1200" b="1"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38</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None/>
            </a:pPr>
            <a:r>
              <a:rPr lang="fr-FR" dirty="0" smtClean="0"/>
              <a:t>Cet audit va porter sur 4 points:</a:t>
            </a:r>
          </a:p>
          <a:p>
            <a:pPr marL="342900" lvl="1" indent="-342900">
              <a:buNone/>
            </a:pPr>
            <a:r>
              <a:rPr lang="fr-FR" dirty="0" smtClean="0"/>
              <a:t>- la politique de rémunération </a:t>
            </a:r>
            <a:r>
              <a:rPr lang="fr-FR" b="1" dirty="0" smtClean="0">
                <a:solidFill>
                  <a:srgbClr val="C00000"/>
                </a:solidFill>
              </a:rPr>
              <a:t>(les procédures sont-elles le reflet exact des politiques définies?);</a:t>
            </a:r>
            <a:endParaRPr lang="fr-FR" sz="1800" b="1" dirty="0" smtClean="0">
              <a:solidFill>
                <a:srgbClr val="C00000"/>
              </a:solidFill>
            </a:endParaRPr>
          </a:p>
          <a:p>
            <a:pPr marL="342900" lvl="1" indent="-342900">
              <a:buNone/>
            </a:pPr>
            <a:r>
              <a:rPr lang="fr-FR" dirty="0" smtClean="0"/>
              <a:t>- la cohérence en matière de rémunération avec l'ensemble des autres aspects de la gestion sociale </a:t>
            </a:r>
            <a:r>
              <a:rPr lang="fr-FR" b="1" dirty="0" smtClean="0"/>
              <a:t>(rémunération et gestion des carrières par exemple);</a:t>
            </a:r>
            <a:endParaRPr lang="fr-FR" sz="1800" b="1" dirty="0" smtClean="0"/>
          </a:p>
          <a:p>
            <a:pPr marL="342900" lvl="1" indent="-342900">
              <a:buNone/>
            </a:pPr>
            <a:r>
              <a:rPr lang="fr-FR" dirty="0" smtClean="0"/>
              <a:t>- la cohérence des procédures de gestion et d'administration des rémunérations;</a:t>
            </a:r>
            <a:endParaRPr lang="fr-FR" sz="1800" dirty="0" smtClean="0"/>
          </a:p>
          <a:p>
            <a:pPr marL="342900" lvl="1" indent="-342900">
              <a:buNone/>
            </a:pPr>
            <a:r>
              <a:rPr lang="fr-FR" dirty="0" smtClean="0"/>
              <a:t>- l'efficacité des procédures </a:t>
            </a:r>
            <a:r>
              <a:rPr lang="fr-FR" b="1" dirty="0" smtClean="0"/>
              <a:t>(les procédures permettant de décider de chaque augmentation individuelle prennent-elle- en compte la performance individuelle effective?);</a:t>
            </a:r>
            <a:endParaRPr lang="fr-FR" sz="1800"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40</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ctr"/>
            <a:r>
              <a:rPr lang="fr-FR" b="1" dirty="0" smtClean="0"/>
              <a:t>Développez ce qui mérite d’être développé</a:t>
            </a:r>
            <a:endParaRPr lang="fr-FR"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41</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ctr"/>
            <a:endParaRPr lang="fr-FR"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42</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L'auditeur s'intéresse aux différents composantes de la séquence stratégique: diagnostic, définition, mise en œuvre, contrôle, et en particulier aux modalités de suivi et d'évaluation permettant d'adapter les politiques aux évolutions internes et externes.</a:t>
            </a:r>
          </a:p>
          <a:p>
            <a:r>
              <a:rPr lang="fr-FR" sz="1200" kern="1200" dirty="0" smtClean="0">
                <a:solidFill>
                  <a:schemeClr val="tx1"/>
                </a:solidFill>
                <a:latin typeface="+mn-lt"/>
                <a:ea typeface="+mn-ea"/>
                <a:cs typeface="+mn-cs"/>
              </a:rPr>
              <a:t>Les missions confiées à l'auditeur concernent:</a:t>
            </a:r>
          </a:p>
          <a:p>
            <a:endParaRPr lang="fr-FR"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43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ctr"/>
            <a:endParaRPr lang="fr-FR" sz="1600" b="1" dirty="0" smtClean="0">
              <a:solidFill>
                <a:srgbClr val="C00000"/>
              </a:solidFill>
            </a:endParaRPr>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6</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ctr"/>
            <a:r>
              <a:rPr lang="fr-FR" b="1" dirty="0" smtClean="0"/>
              <a:t>Finalité</a:t>
            </a:r>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30</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t>Le</a:t>
            </a:r>
            <a:r>
              <a:rPr lang="fr-FR" b="1" baseline="0" dirty="0" smtClean="0"/>
              <a:t> justificatif d’un audit d’efficacité:</a:t>
            </a:r>
            <a:endParaRPr lang="fr-FR" b="1" dirty="0" smtClean="0"/>
          </a:p>
          <a:p>
            <a:pPr algn="ctr"/>
            <a:endParaRPr lang="fr-FR" sz="1200" b="1" kern="1200" dirty="0" smtClean="0">
              <a:solidFill>
                <a:schemeClr val="tx1"/>
              </a:solidFill>
              <a:latin typeface="+mn-lt"/>
              <a:ea typeface="+mn-ea"/>
              <a:cs typeface="+mn-cs"/>
            </a:endParaRPr>
          </a:p>
          <a:p>
            <a:pPr algn="ctr"/>
            <a:r>
              <a:rPr lang="fr-FR" sz="1200" b="1" kern="1200" dirty="0" smtClean="0">
                <a:solidFill>
                  <a:schemeClr val="tx1"/>
                </a:solidFill>
                <a:latin typeface="+mn-lt"/>
                <a:ea typeface="+mn-ea"/>
                <a:cs typeface="+mn-cs"/>
              </a:rPr>
              <a:t>Les organisations se fixent des objectifs dans tous les domaines de la gestion de l'emploi. Toutes les dimensions de la gestion de l'emploi sont donc concernées par les audits</a:t>
            </a:r>
            <a:r>
              <a:rPr lang="fr-FR" sz="1200" b="1" kern="1200" baseline="0" dirty="0" smtClean="0">
                <a:solidFill>
                  <a:schemeClr val="tx1"/>
                </a:solidFill>
                <a:latin typeface="+mn-lt"/>
                <a:ea typeface="+mn-ea"/>
                <a:cs typeface="+mn-cs"/>
              </a:rPr>
              <a:t> d’efficacité</a:t>
            </a:r>
            <a:endParaRPr lang="fr-FR"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31</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1" baseline="0" dirty="0" smtClean="0"/>
              <a:t>fixations d’objectifs&gt;&gt;&gt;</a:t>
            </a:r>
            <a:r>
              <a:rPr lang="fr-FR" b="1" dirty="0" smtClean="0"/>
              <a:t>stratégie&gt;&gt;&gt;</a:t>
            </a:r>
            <a:r>
              <a:rPr lang="fr-FR" b="1" baseline="0" dirty="0" smtClean="0"/>
              <a:t>  mise en œuvre de la stratégie&gt;&gt;&gt; objectifs atteints ou non (audit d’efficacité) </a:t>
            </a:r>
            <a:endParaRPr lang="fr-FR"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32</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Même logique pour les autres domaines</a:t>
            </a:r>
            <a:endParaRPr lang="fr-FR"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33</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ctr"/>
            <a:endParaRPr lang="fr-FR"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34</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L’auditeur traduit les orientations stratégiques en objectifs opérationnels et vérifie la pertinence et la cohérence des pratiques</a:t>
            </a:r>
          </a:p>
          <a:p>
            <a:pPr>
              <a:buFontTx/>
              <a:buChar char="-"/>
            </a:pPr>
            <a:r>
              <a:rPr lang="fr-FR" dirty="0" smtClean="0"/>
              <a:t>Existence et cohérence des politiques de recrutement, de promotion, de développement;</a:t>
            </a:r>
          </a:p>
          <a:p>
            <a:pPr>
              <a:buFontTx/>
              <a:buChar char="-"/>
            </a:pPr>
            <a:r>
              <a:rPr lang="fr-FR" dirty="0" smtClean="0"/>
              <a:t>Existence d’un organigramme présent et prévisionnel;</a:t>
            </a:r>
          </a:p>
          <a:p>
            <a:pPr>
              <a:buFontTx/>
              <a:buChar char="-"/>
            </a:pPr>
            <a:r>
              <a:rPr lang="fr-FR" dirty="0" smtClean="0"/>
              <a:t>Existence d’une politiques de formation;</a:t>
            </a:r>
          </a:p>
          <a:p>
            <a:pPr>
              <a:buFontTx/>
              <a:buChar char="-"/>
            </a:pPr>
            <a:r>
              <a:rPr lang="fr-FR" smtClean="0"/>
              <a:t>	</a:t>
            </a:r>
          </a:p>
          <a:p>
            <a:endParaRPr lang="fr-FR"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35</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ctr"/>
            <a:r>
              <a:rPr lang="fr-FR" sz="1400" b="1" dirty="0" smtClean="0"/>
              <a:t>Par exemple</a:t>
            </a:r>
            <a:endParaRPr lang="fr-FR" sz="1400" b="1" dirty="0"/>
          </a:p>
        </p:txBody>
      </p:sp>
      <p:sp>
        <p:nvSpPr>
          <p:cNvPr id="4" name="Espace réservé du numéro de diapositive 3"/>
          <p:cNvSpPr>
            <a:spLocks noGrp="1"/>
          </p:cNvSpPr>
          <p:nvPr>
            <p:ph type="sldNum" sz="quarter" idx="10"/>
          </p:nvPr>
        </p:nvSpPr>
        <p:spPr/>
        <p:txBody>
          <a:bodyPr/>
          <a:lstStyle/>
          <a:p>
            <a:fld id="{331A550E-E743-4477-8414-0A608EA2034C}" type="slidenum">
              <a:rPr lang="fr-FR" smtClean="0"/>
              <a:pPr/>
              <a:t>36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E0B0CCBD-753E-418C-9CA4-A8DB9C69E317}" type="datetimeFigureOut">
              <a:rPr lang="fr-FR" smtClean="0"/>
              <a:pPr/>
              <a:t>15/03/2020</a:t>
            </a:fld>
            <a:endParaRPr lang="fr-FR"/>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715E7279-14CE-4E98-B44E-ACE3DA5C2CC7}"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15E7279-14CE-4E98-B44E-ACE3DA5C2CC7}"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15E7279-14CE-4E98-B44E-ACE3DA5C2CC7}"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57200" y="122238"/>
            <a:ext cx="7543800" cy="1295400"/>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457200" y="1719263"/>
            <a:ext cx="8229600" cy="4411662"/>
          </a:xfrm>
        </p:spPr>
        <p:txBody>
          <a:bodyPr/>
          <a:lstStyle/>
          <a:p>
            <a:pPr lvl="0"/>
            <a:endParaRPr lang="fr-FR"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9F76311C-254C-4150-B034-AE616F216B79}" type="slidenum">
              <a:rPr lang="en-US" altLang="en-US"/>
              <a:pPr>
                <a:defRPr/>
              </a:pPr>
              <a:t>‹N°›</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15E7279-14CE-4E98-B44E-ACE3DA5C2CC7}" type="slidenum">
              <a:rPr lang="fr-FR" smtClean="0"/>
              <a:pPr/>
              <a:t>‹N°›</a:t>
            </a:fld>
            <a:endParaRPr lang="fr-FR"/>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15E7279-14CE-4E98-B44E-ACE3DA5C2CC7}" type="slidenum">
              <a:rPr lang="fr-FR" smtClean="0"/>
              <a:pPr/>
              <a:t>‹N°›</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15E7279-14CE-4E98-B44E-ACE3DA5C2CC7}" type="slidenum">
              <a:rPr lang="fr-FR" smtClean="0"/>
              <a:pPr/>
              <a:t>‹N°›</a:t>
            </a:fld>
            <a:endParaRPr lang="fr-FR"/>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715E7279-14CE-4E98-B44E-ACE3DA5C2CC7}"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715E7279-14CE-4E98-B44E-ACE3DA5C2CC7}" type="slidenum">
              <a:rPr lang="fr-FR" smtClean="0"/>
              <a:pPr/>
              <a:t>‹N°›</a:t>
            </a:fld>
            <a:endParaRPr lang="fr-FR"/>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E0B0CCBD-753E-418C-9CA4-A8DB9C69E317}" type="datetimeFigureOut">
              <a:rPr lang="fr-FR" smtClean="0"/>
              <a:pPr/>
              <a:t>15/03/2020</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715E7279-14CE-4E98-B44E-ACE3DA5C2CC7}"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E0B0CCBD-753E-418C-9CA4-A8DB9C69E317}" type="datetimeFigureOut">
              <a:rPr lang="fr-FR" smtClean="0"/>
              <a:pPr/>
              <a:t>15/03/2020</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15E7279-14CE-4E98-B44E-ACE3DA5C2CC7}"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E0B0CCBD-753E-418C-9CA4-A8DB9C69E317}" type="datetimeFigureOut">
              <a:rPr lang="fr-FR" smtClean="0"/>
              <a:pPr/>
              <a:t>15/03/2020</a:t>
            </a:fld>
            <a:endParaRPr lang="fr-FR"/>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715E7279-14CE-4E98-B44E-ACE3DA5C2CC7}" type="slidenum">
              <a:rPr lang="fr-FR" smtClean="0"/>
              <a:pPr/>
              <a:t>‹N°›</a:t>
            </a:fld>
            <a:endParaRPr lang="fr-FR"/>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0B0CCBD-753E-418C-9CA4-A8DB9C69E317}" type="datetimeFigureOut">
              <a:rPr lang="fr-FR" smtClean="0"/>
              <a:pPr/>
              <a:t>15/03/2020</a:t>
            </a:fld>
            <a:endParaRPr lang="fr-FR"/>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15E7279-14CE-4E98-B44E-ACE3DA5C2CC7}"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42910" y="285728"/>
            <a:ext cx="7772400" cy="2711224"/>
          </a:xfrm>
        </p:spPr>
        <p:txBody>
          <a:bodyPr>
            <a:normAutofit fontScale="90000"/>
          </a:bodyPr>
          <a:lstStyle/>
          <a:p>
            <a:pPr algn="ctr" eaLnBrk="1" hangingPunct="1"/>
            <a:r>
              <a:rPr lang="en-US" i="1" dirty="0" smtClean="0">
                <a:solidFill>
                  <a:srgbClr val="C00000"/>
                </a:solidFill>
              </a:rPr>
              <a:t/>
            </a:r>
            <a:br>
              <a:rPr lang="en-US" i="1" dirty="0" smtClean="0">
                <a:solidFill>
                  <a:srgbClr val="C00000"/>
                </a:solidFill>
              </a:rPr>
            </a:br>
            <a:r>
              <a:rPr lang="en-US" i="1" dirty="0">
                <a:solidFill>
                  <a:srgbClr val="C00000"/>
                </a:solidFill>
              </a:rPr>
              <a:t/>
            </a:r>
            <a:br>
              <a:rPr lang="en-US" i="1" dirty="0">
                <a:solidFill>
                  <a:srgbClr val="C00000"/>
                </a:solidFill>
              </a:rPr>
            </a:br>
            <a:r>
              <a:rPr lang="en-US" i="1" dirty="0" smtClean="0">
                <a:solidFill>
                  <a:srgbClr val="C00000"/>
                </a:solidFill>
              </a:rPr>
              <a:t/>
            </a:r>
            <a:br>
              <a:rPr lang="en-US" i="1" dirty="0" smtClean="0">
                <a:solidFill>
                  <a:srgbClr val="C00000"/>
                </a:solidFill>
              </a:rPr>
            </a:br>
            <a:r>
              <a:rPr lang="en-US" i="1" dirty="0">
                <a:solidFill>
                  <a:srgbClr val="C00000"/>
                </a:solidFill>
              </a:rPr>
              <a:t/>
            </a:r>
            <a:br>
              <a:rPr lang="en-US" i="1" dirty="0">
                <a:solidFill>
                  <a:srgbClr val="C00000"/>
                </a:solidFill>
              </a:rPr>
            </a:br>
            <a:r>
              <a:rPr lang="en-US" i="1" dirty="0" smtClean="0">
                <a:solidFill>
                  <a:srgbClr val="C00000"/>
                </a:solidFill>
              </a:rPr>
              <a:t/>
            </a:r>
            <a:br>
              <a:rPr lang="en-US" i="1" dirty="0" smtClean="0">
                <a:solidFill>
                  <a:srgbClr val="C00000"/>
                </a:solidFill>
              </a:rPr>
            </a:br>
            <a:r>
              <a:rPr lang="en-US" sz="9800" i="1" u="sng" dirty="0" smtClean="0">
                <a:solidFill>
                  <a:srgbClr val="C00000"/>
                </a:solidFill>
              </a:rPr>
              <a:t>Audit</a:t>
            </a:r>
            <a:r>
              <a:rPr lang="en-US" sz="9800" i="1" dirty="0" smtClean="0">
                <a:solidFill>
                  <a:srgbClr val="C00000"/>
                </a:solidFill>
              </a:rPr>
              <a:t>  </a:t>
            </a:r>
            <a:r>
              <a:rPr lang="en-US" sz="9800" i="1" u="sng" dirty="0" smtClean="0">
                <a:solidFill>
                  <a:srgbClr val="C00000"/>
                </a:solidFill>
              </a:rPr>
              <a:t>Social</a:t>
            </a:r>
          </a:p>
        </p:txBody>
      </p:sp>
      <p:sp>
        <p:nvSpPr>
          <p:cNvPr id="3075" name="Rectangle 3"/>
          <p:cNvSpPr>
            <a:spLocks noGrp="1" noChangeArrowheads="1"/>
          </p:cNvSpPr>
          <p:nvPr>
            <p:ph type="subTitle" idx="1"/>
          </p:nvPr>
        </p:nvSpPr>
        <p:spPr>
          <a:xfrm>
            <a:off x="357158" y="3140968"/>
            <a:ext cx="8358246" cy="1800200"/>
          </a:xfrm>
        </p:spPr>
        <p:txBody>
          <a:bodyPr>
            <a:normAutofit fontScale="55000" lnSpcReduction="20000"/>
          </a:bodyPr>
          <a:lstStyle/>
          <a:p>
            <a:pPr algn="l">
              <a:lnSpc>
                <a:spcPct val="80000"/>
              </a:lnSpc>
            </a:pPr>
            <a:r>
              <a:rPr lang="en-US" b="1" i="1" dirty="0" smtClean="0">
                <a:latin typeface="Comic Sans MS" pitchFamily="66" charset="0"/>
              </a:rPr>
              <a:t>Module: 	</a:t>
            </a:r>
            <a:r>
              <a:rPr lang="en-US" b="1" i="1" dirty="0">
                <a:latin typeface="Comic Sans MS" pitchFamily="66" charset="0"/>
              </a:rPr>
              <a:t>Gestion des Relations Sociales </a:t>
            </a:r>
          </a:p>
          <a:p>
            <a:pPr>
              <a:lnSpc>
                <a:spcPct val="80000"/>
              </a:lnSpc>
            </a:pPr>
            <a:r>
              <a:rPr lang="en-US" b="1" i="1" dirty="0" smtClean="0">
                <a:latin typeface="Comic Sans MS" pitchFamily="66" charset="0"/>
              </a:rPr>
              <a:t>		                                                         </a:t>
            </a:r>
            <a:r>
              <a:rPr lang="fr-FR" altLang="fr-FR" sz="2800" b="1" dirty="0">
                <a:latin typeface="Comic Sans MS" pitchFamily="66" charset="0"/>
              </a:rPr>
              <a:t>MAKOUAR Saïd  </a:t>
            </a:r>
            <a:r>
              <a:rPr lang="fr-FR" altLang="fr-FR" sz="2800" b="1" dirty="0" smtClean="0">
                <a:latin typeface="Comic Sans MS" pitchFamily="66" charset="0"/>
              </a:rPr>
              <a:t>      </a:t>
            </a:r>
            <a:r>
              <a:rPr lang="fr-FR" altLang="fr-FR" sz="2800" dirty="0" smtClean="0">
                <a:solidFill>
                  <a:srgbClr val="0070C0"/>
                </a:solidFill>
                <a:latin typeface="Comic Sans MS" pitchFamily="66" charset="0"/>
              </a:rPr>
              <a:t>Conseiller </a:t>
            </a:r>
            <a:r>
              <a:rPr lang="fr-FR" altLang="fr-FR" sz="2800" dirty="0">
                <a:solidFill>
                  <a:srgbClr val="0070C0"/>
                </a:solidFill>
                <a:latin typeface="Comic Sans MS" pitchFamily="66" charset="0"/>
              </a:rPr>
              <a:t>Social     </a:t>
            </a:r>
          </a:p>
          <a:p>
            <a:r>
              <a:rPr lang="fr-FR" altLang="fr-FR" sz="2800" dirty="0">
                <a:solidFill>
                  <a:srgbClr val="0070C0"/>
                </a:solidFill>
                <a:latin typeface="Comic Sans MS" pitchFamily="66" charset="0"/>
              </a:rPr>
              <a:t>Formateur en Commerce et Vente</a:t>
            </a:r>
          </a:p>
          <a:p>
            <a:r>
              <a:rPr lang="fr-FR" altLang="fr-FR" sz="2400" b="1" dirty="0">
                <a:latin typeface="Comic Sans MS" pitchFamily="66" charset="0"/>
              </a:rPr>
              <a:t>Said.makouar@ofppt.ma</a:t>
            </a:r>
            <a:r>
              <a:rPr lang="fr-FR" altLang="fr-FR" sz="2800" b="1" dirty="0">
                <a:latin typeface="Comic Sans MS" pitchFamily="66" charset="0"/>
              </a:rPr>
              <a:t>   </a:t>
            </a:r>
          </a:p>
          <a:p>
            <a:pPr algn="l"/>
            <a:endParaRPr lang="en-US" b="1" i="1" dirty="0" smtClean="0">
              <a:latin typeface="Comic Sans MS" pitchFamily="66" charset="0"/>
            </a:endParaRPr>
          </a:p>
          <a:p>
            <a:pPr algn="l"/>
            <a:endParaRPr lang="en-US" i="1" dirty="0" smtClean="0">
              <a:latin typeface="Comic Sans MS" pitchFamily="66" charset="0"/>
            </a:endParaRPr>
          </a:p>
          <a:p>
            <a:pPr algn="ctr"/>
            <a:r>
              <a:rPr lang="en-US" b="1" i="1" dirty="0">
                <a:latin typeface="Comic Sans MS" pitchFamily="66" charset="0"/>
              </a:rPr>
              <a:t>Année universitaire : 2019/2020</a:t>
            </a: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5001405"/>
            <a:ext cx="4071966" cy="184482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4860032" y="285729"/>
            <a:ext cx="3888432" cy="338554"/>
          </a:xfrm>
          <a:prstGeom prst="rect">
            <a:avLst/>
          </a:prstGeom>
        </p:spPr>
        <p:txBody>
          <a:bodyPr wrap="square">
            <a:spAutoFit/>
          </a:bodyPr>
          <a:lstStyle/>
          <a:p>
            <a:pPr>
              <a:defRPr/>
            </a:pPr>
            <a:r>
              <a:rPr lang="fr-FR" sz="2400" b="1" i="1" baseline="10000" dirty="0" smtClean="0">
                <a:effectLst>
                  <a:outerShdw blurRad="38100" dist="38100" dir="2700000" algn="tl">
                    <a:srgbClr val="C0C0C0"/>
                  </a:outerShdw>
                </a:effectLst>
                <a:latin typeface="Times New Roman" pitchFamily="18" charset="0"/>
                <a:cs typeface="Times New Roman" pitchFamily="18" charset="0"/>
              </a:rPr>
              <a:t>LP  - Gestion Ressources Humaines </a:t>
            </a:r>
            <a:endParaRPr lang="fr-FR" sz="2400" b="1" i="1" baseline="10000" dirty="0">
              <a:effectLst>
                <a:outerShdw blurRad="38100" dist="38100" dir="2700000" algn="tl">
                  <a:srgbClr val="C0C0C0"/>
                </a:outerShdw>
              </a:effectLst>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075" y="285729"/>
            <a:ext cx="2951163" cy="127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AutoShape 4"/>
          <p:cNvSpPr>
            <a:spLocks noChangeArrowheads="1"/>
          </p:cNvSpPr>
          <p:nvPr/>
        </p:nvSpPr>
        <p:spPr bwMode="auto">
          <a:xfrm>
            <a:off x="468312" y="1268760"/>
            <a:ext cx="8424168" cy="4536504"/>
          </a:xfrm>
          <a:prstGeom prst="roundRect">
            <a:avLst>
              <a:gd name="adj" fmla="val 16667"/>
            </a:avLst>
          </a:prstGeom>
          <a:solidFill>
            <a:srgbClr val="FFCC00">
              <a:alpha val="43921"/>
            </a:srgbClr>
          </a:solidFill>
          <a:ln w="9525">
            <a:round/>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anchor="b">
            <a:flatTx/>
          </a:bodyPr>
          <a:lstStyle/>
          <a:p>
            <a:pPr algn="just">
              <a:spcBef>
                <a:spcPct val="0"/>
              </a:spcBef>
              <a:buClrTx/>
              <a:buSzTx/>
              <a:buFontTx/>
              <a:buNone/>
            </a:pPr>
            <a:r>
              <a:rPr lang="fr-FR" sz="2800" b="1" i="0" u="sng" dirty="0" smtClean="0"/>
              <a:t>Les indicateurs </a:t>
            </a:r>
            <a:r>
              <a:rPr lang="fr-FR" sz="2800" b="1" i="0" u="sng" dirty="0"/>
              <a:t>sociaux </a:t>
            </a:r>
            <a:r>
              <a:rPr lang="fr-FR" sz="2800" i="0" dirty="0" smtClean="0"/>
              <a:t>permettent </a:t>
            </a:r>
            <a:r>
              <a:rPr lang="fr-FR" sz="2800" i="0" dirty="0"/>
              <a:t>à l’auditeur de brosser rapidement un portrait social de l’entité audité. </a:t>
            </a:r>
            <a:endParaRPr lang="fr-FR" sz="2800" i="0" dirty="0" smtClean="0"/>
          </a:p>
          <a:p>
            <a:pPr algn="just">
              <a:spcBef>
                <a:spcPct val="0"/>
              </a:spcBef>
              <a:buClrTx/>
              <a:buSzTx/>
              <a:buFontTx/>
              <a:buNone/>
            </a:pPr>
            <a:r>
              <a:rPr lang="fr-FR" sz="2800" i="0" dirty="0" smtClean="0"/>
              <a:t>Ce </a:t>
            </a:r>
            <a:r>
              <a:rPr lang="fr-FR" sz="2800" i="0" dirty="0"/>
              <a:t>portrait, lui permet de définir l’orientation de sa mission. </a:t>
            </a:r>
            <a:endParaRPr lang="fr-FR" sz="2800" i="0" dirty="0" smtClean="0"/>
          </a:p>
          <a:p>
            <a:pPr algn="just">
              <a:spcBef>
                <a:spcPct val="0"/>
              </a:spcBef>
              <a:buClrTx/>
              <a:buSzTx/>
              <a:buFontTx/>
              <a:buNone/>
            </a:pPr>
            <a:r>
              <a:rPr lang="fr-FR" sz="2800" i="0" dirty="0" smtClean="0">
                <a:solidFill>
                  <a:schemeClr val="tx2"/>
                </a:solidFill>
              </a:rPr>
              <a:t>             </a:t>
            </a:r>
            <a:r>
              <a:rPr lang="fr-FR" sz="2800" i="1" u="sng" dirty="0" smtClean="0">
                <a:solidFill>
                  <a:schemeClr val="tx2"/>
                </a:solidFill>
              </a:rPr>
              <a:t>un </a:t>
            </a:r>
            <a:r>
              <a:rPr lang="fr-FR" sz="2800" i="1" u="sng" dirty="0">
                <a:solidFill>
                  <a:schemeClr val="tx2"/>
                </a:solidFill>
              </a:rPr>
              <a:t>exemple d’indicateur : </a:t>
            </a:r>
            <a:endParaRPr lang="fr-FR" sz="2800" i="1" u="sng" dirty="0" smtClean="0">
              <a:solidFill>
                <a:schemeClr val="tx2"/>
              </a:solidFill>
            </a:endParaRPr>
          </a:p>
          <a:p>
            <a:pPr algn="just">
              <a:spcBef>
                <a:spcPct val="0"/>
              </a:spcBef>
              <a:buClrTx/>
              <a:buSzTx/>
              <a:buFontTx/>
              <a:buNone/>
            </a:pPr>
            <a:r>
              <a:rPr lang="fr-FR" sz="2800" i="0" dirty="0" smtClean="0">
                <a:solidFill>
                  <a:schemeClr val="tx2"/>
                </a:solidFill>
              </a:rPr>
              <a:t>«</a:t>
            </a:r>
            <a:r>
              <a:rPr lang="fr-FR" sz="2800" i="0" dirty="0">
                <a:solidFill>
                  <a:schemeClr val="tx2"/>
                </a:solidFill>
              </a:rPr>
              <a:t> le taux de gravité des accidents de travail= </a:t>
            </a:r>
            <a:r>
              <a:rPr lang="fr-FR" sz="2400" i="0" dirty="0">
                <a:solidFill>
                  <a:schemeClr val="tx2"/>
                </a:solidFill>
              </a:rPr>
              <a:t>nombre d’accidents avec arrêt*1000/nombre d’heures travaillées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anim calcmode="lin" valueType="num">
                                      <p:cBhvr>
                                        <p:cTn id="7" dur="500" fill="hold"/>
                                        <p:tgtEl>
                                          <p:spTgt spid="70660"/>
                                        </p:tgtEl>
                                        <p:attrNameLst>
                                          <p:attrName>ppt_w</p:attrName>
                                        </p:attrNameLst>
                                      </p:cBhvr>
                                      <p:tavLst>
                                        <p:tav tm="0">
                                          <p:val>
                                            <p:fltVal val="0"/>
                                          </p:val>
                                        </p:tav>
                                        <p:tav tm="100000">
                                          <p:val>
                                            <p:strVal val="#ppt_w"/>
                                          </p:val>
                                        </p:tav>
                                      </p:tavLst>
                                    </p:anim>
                                    <p:anim calcmode="lin" valueType="num">
                                      <p:cBhvr>
                                        <p:cTn id="8" dur="500" fill="hold"/>
                                        <p:tgtEl>
                                          <p:spTgt spid="70660"/>
                                        </p:tgtEl>
                                        <p:attrNameLst>
                                          <p:attrName>ppt_h</p:attrName>
                                        </p:attrNameLst>
                                      </p:cBhvr>
                                      <p:tavLst>
                                        <p:tav tm="0">
                                          <p:val>
                                            <p:fltVal val="0"/>
                                          </p:val>
                                        </p:tav>
                                        <p:tav tm="100000">
                                          <p:val>
                                            <p:strVal val="#ppt_h"/>
                                          </p:val>
                                        </p:tav>
                                      </p:tavLst>
                                    </p:anim>
                                    <p:animEffect transition="in" filter="fade">
                                      <p:cBhvr>
                                        <p:cTn id="9"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AutoShape 4"/>
          <p:cNvSpPr>
            <a:spLocks noGrp="1" noChangeArrowheads="1"/>
          </p:cNvSpPr>
          <p:nvPr>
            <p:ph type="title"/>
          </p:nvPr>
        </p:nvSpPr>
        <p:spPr>
          <a:xfrm>
            <a:off x="250825" y="188913"/>
            <a:ext cx="7543800" cy="868362"/>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normAutofit/>
            <a:flatTx/>
          </a:bodyPr>
          <a:lstStyle/>
          <a:p>
            <a:pPr algn="ctr" eaLnBrk="1" hangingPunct="1">
              <a:defRPr/>
            </a:pPr>
            <a:r>
              <a:rPr lang="fr-FR" sz="3600" smtClean="0"/>
              <a:t>La démarche de l’auditeur social</a:t>
            </a:r>
            <a:r>
              <a:rPr lang="fr-FR" smtClean="0"/>
              <a:t> </a:t>
            </a:r>
          </a:p>
        </p:txBody>
      </p:sp>
      <p:sp>
        <p:nvSpPr>
          <p:cNvPr id="71685" name="AutoShape 5"/>
          <p:cNvSpPr>
            <a:spLocks noChangeArrowheads="1"/>
          </p:cNvSpPr>
          <p:nvPr/>
        </p:nvSpPr>
        <p:spPr bwMode="auto">
          <a:xfrm>
            <a:off x="179388" y="3068638"/>
            <a:ext cx="2881312" cy="2305050"/>
          </a:xfrm>
          <a:prstGeom prst="roundRect">
            <a:avLst>
              <a:gd name="adj" fmla="val 16667"/>
            </a:avLst>
          </a:prstGeom>
          <a:solidFill>
            <a:schemeClr val="folHlink">
              <a:alpha val="25882"/>
            </a:schemeClr>
          </a:solidFill>
          <a:ln w="9525">
            <a:round/>
            <a:headEnd/>
            <a:tailEnd/>
          </a:ln>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lgn="ctr">
              <a:spcBef>
                <a:spcPct val="0"/>
              </a:spcBef>
              <a:buClrTx/>
              <a:buSzTx/>
              <a:buFontTx/>
              <a:buNone/>
            </a:pPr>
            <a:r>
              <a:rPr lang="fr-FR" u="sng"/>
              <a:t>la réalisation de la mission</a:t>
            </a:r>
            <a:r>
              <a:rPr lang="fr-FR" b="0" i="0"/>
              <a:t> </a:t>
            </a:r>
          </a:p>
        </p:txBody>
      </p:sp>
      <p:sp>
        <p:nvSpPr>
          <p:cNvPr id="71686" name="AutoShape 6"/>
          <p:cNvSpPr>
            <a:spLocks noChangeArrowheads="1"/>
          </p:cNvSpPr>
          <p:nvPr/>
        </p:nvSpPr>
        <p:spPr bwMode="auto">
          <a:xfrm>
            <a:off x="3419475" y="1484313"/>
            <a:ext cx="5473700" cy="1008062"/>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b="0" i="0">
                <a:solidFill>
                  <a:schemeClr val="bg1"/>
                </a:solidFill>
              </a:rPr>
              <a:t>la construction et la validation de référentiel</a:t>
            </a:r>
            <a:r>
              <a:rPr lang="fr-FR" b="0" i="0"/>
              <a:t>  </a:t>
            </a:r>
          </a:p>
        </p:txBody>
      </p:sp>
      <p:sp>
        <p:nvSpPr>
          <p:cNvPr id="71688" name="AutoShape 8"/>
          <p:cNvSpPr>
            <a:spLocks noChangeArrowheads="1"/>
          </p:cNvSpPr>
          <p:nvPr/>
        </p:nvSpPr>
        <p:spPr bwMode="auto">
          <a:xfrm>
            <a:off x="3419475" y="5589588"/>
            <a:ext cx="5473700" cy="1008062"/>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b="0" i="0">
                <a:solidFill>
                  <a:schemeClr val="bg1"/>
                </a:solidFill>
              </a:rPr>
              <a:t>la recherche de preuves d’audit    </a:t>
            </a:r>
          </a:p>
        </p:txBody>
      </p:sp>
      <p:sp>
        <p:nvSpPr>
          <p:cNvPr id="71689" name="AutoShape 9"/>
          <p:cNvSpPr>
            <a:spLocks noChangeArrowheads="1"/>
          </p:cNvSpPr>
          <p:nvPr/>
        </p:nvSpPr>
        <p:spPr bwMode="auto">
          <a:xfrm>
            <a:off x="3492500" y="3573463"/>
            <a:ext cx="5473700" cy="1008062"/>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b="0" i="0">
                <a:solidFill>
                  <a:schemeClr val="bg1"/>
                </a:solidFill>
              </a:rPr>
              <a:t>la détermination des objectifs d’audit</a:t>
            </a:r>
            <a:r>
              <a:rPr lang="fr-FR" b="0" i="0"/>
              <a:t>  </a:t>
            </a:r>
          </a:p>
        </p:txBody>
      </p:sp>
      <p:sp>
        <p:nvSpPr>
          <p:cNvPr id="71690" name="AutoShape 10"/>
          <p:cNvSpPr>
            <a:spLocks noChangeArrowheads="1"/>
          </p:cNvSpPr>
          <p:nvPr/>
        </p:nvSpPr>
        <p:spPr bwMode="auto">
          <a:xfrm rot="-2647115">
            <a:off x="2916238" y="2852738"/>
            <a:ext cx="936625" cy="215900"/>
          </a:xfrm>
          <a:prstGeom prst="rightArrow">
            <a:avLst>
              <a:gd name="adj1" fmla="val 50000"/>
              <a:gd name="adj2" fmla="val 108456"/>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71691" name="AutoShape 11"/>
          <p:cNvSpPr>
            <a:spLocks noChangeArrowheads="1"/>
          </p:cNvSpPr>
          <p:nvPr/>
        </p:nvSpPr>
        <p:spPr bwMode="auto">
          <a:xfrm rot="2363900">
            <a:off x="3059113" y="4941888"/>
            <a:ext cx="936625" cy="360362"/>
          </a:xfrm>
          <a:prstGeom prst="rightArrow">
            <a:avLst>
              <a:gd name="adj1" fmla="val 50000"/>
              <a:gd name="adj2" fmla="val 64978"/>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71692" name="AutoShape 12"/>
          <p:cNvSpPr>
            <a:spLocks noChangeArrowheads="1"/>
          </p:cNvSpPr>
          <p:nvPr/>
        </p:nvSpPr>
        <p:spPr bwMode="auto">
          <a:xfrm>
            <a:off x="3132138" y="3789363"/>
            <a:ext cx="360362" cy="504825"/>
          </a:xfrm>
          <a:prstGeom prst="rightArrow">
            <a:avLst>
              <a:gd name="adj1" fmla="val 50000"/>
              <a:gd name="adj2"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1684"/>
                                        </p:tgtEl>
                                        <p:attrNameLst>
                                          <p:attrName>style.visibility</p:attrName>
                                        </p:attrNameLst>
                                      </p:cBhvr>
                                      <p:to>
                                        <p:strVal val="visible"/>
                                      </p:to>
                                    </p:set>
                                    <p:anim calcmode="lin" valueType="num">
                                      <p:cBhvr>
                                        <p:cTn id="7" dur="500" fill="hold"/>
                                        <p:tgtEl>
                                          <p:spTgt spid="71684"/>
                                        </p:tgtEl>
                                        <p:attrNameLst>
                                          <p:attrName>ppt_w</p:attrName>
                                        </p:attrNameLst>
                                      </p:cBhvr>
                                      <p:tavLst>
                                        <p:tav tm="0">
                                          <p:val>
                                            <p:fltVal val="0"/>
                                          </p:val>
                                        </p:tav>
                                        <p:tav tm="100000">
                                          <p:val>
                                            <p:strVal val="#ppt_w"/>
                                          </p:val>
                                        </p:tav>
                                      </p:tavLst>
                                    </p:anim>
                                    <p:anim calcmode="lin" valueType="num">
                                      <p:cBhvr>
                                        <p:cTn id="8" dur="500" fill="hold"/>
                                        <p:tgtEl>
                                          <p:spTgt spid="71684"/>
                                        </p:tgtEl>
                                        <p:attrNameLst>
                                          <p:attrName>ppt_h</p:attrName>
                                        </p:attrNameLst>
                                      </p:cBhvr>
                                      <p:tavLst>
                                        <p:tav tm="0">
                                          <p:val>
                                            <p:fltVal val="0"/>
                                          </p:val>
                                        </p:tav>
                                        <p:tav tm="100000">
                                          <p:val>
                                            <p:strVal val="#ppt_h"/>
                                          </p:val>
                                        </p:tav>
                                      </p:tavLst>
                                    </p:anim>
                                    <p:animEffect transition="in" filter="fade">
                                      <p:cBhvr>
                                        <p:cTn id="9" dur="500"/>
                                        <p:tgtEl>
                                          <p:spTgt spid="71684"/>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71685"/>
                                        </p:tgtEl>
                                        <p:attrNameLst>
                                          <p:attrName>style.visibility</p:attrName>
                                        </p:attrNameLst>
                                      </p:cBhvr>
                                      <p:to>
                                        <p:strVal val="visible"/>
                                      </p:to>
                                    </p:set>
                                    <p:animEffect transition="in" filter="dissolve">
                                      <p:cBhvr>
                                        <p:cTn id="14" dur="500"/>
                                        <p:tgtEl>
                                          <p:spTgt spid="71685"/>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71690"/>
                                        </p:tgtEl>
                                        <p:attrNameLst>
                                          <p:attrName>style.visibility</p:attrName>
                                        </p:attrNameLst>
                                      </p:cBhvr>
                                      <p:to>
                                        <p:strVal val="visible"/>
                                      </p:to>
                                    </p:set>
                                    <p:animEffect transition="in" filter="checkerboard(across)">
                                      <p:cBhvr>
                                        <p:cTn id="19" dur="500"/>
                                        <p:tgtEl>
                                          <p:spTgt spid="7169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71686"/>
                                        </p:tgtEl>
                                        <p:attrNameLst>
                                          <p:attrName>style.visibility</p:attrName>
                                        </p:attrNameLst>
                                      </p:cBhvr>
                                      <p:to>
                                        <p:strVal val="visible"/>
                                      </p:to>
                                    </p:set>
                                    <p:animEffect transition="in" filter="dissolve">
                                      <p:cBhvr>
                                        <p:cTn id="24" dur="500"/>
                                        <p:tgtEl>
                                          <p:spTgt spid="71686"/>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71692"/>
                                        </p:tgtEl>
                                        <p:attrNameLst>
                                          <p:attrName>style.visibility</p:attrName>
                                        </p:attrNameLst>
                                      </p:cBhvr>
                                      <p:to>
                                        <p:strVal val="visible"/>
                                      </p:to>
                                    </p:set>
                                    <p:animEffect transition="in" filter="checkerboard(across)">
                                      <p:cBhvr>
                                        <p:cTn id="29" dur="500"/>
                                        <p:tgtEl>
                                          <p:spTgt spid="71692"/>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71689"/>
                                        </p:tgtEl>
                                        <p:attrNameLst>
                                          <p:attrName>style.visibility</p:attrName>
                                        </p:attrNameLst>
                                      </p:cBhvr>
                                      <p:to>
                                        <p:strVal val="visible"/>
                                      </p:to>
                                    </p:set>
                                    <p:animEffect transition="in" filter="dissolve">
                                      <p:cBhvr>
                                        <p:cTn id="34" dur="500"/>
                                        <p:tgtEl>
                                          <p:spTgt spid="71689"/>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71691"/>
                                        </p:tgtEl>
                                        <p:attrNameLst>
                                          <p:attrName>style.visibility</p:attrName>
                                        </p:attrNameLst>
                                      </p:cBhvr>
                                      <p:to>
                                        <p:strVal val="visible"/>
                                      </p:to>
                                    </p:set>
                                    <p:animEffect transition="in" filter="checkerboard(across)">
                                      <p:cBhvr>
                                        <p:cTn id="39" dur="500"/>
                                        <p:tgtEl>
                                          <p:spTgt spid="71691"/>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71688"/>
                                        </p:tgtEl>
                                        <p:attrNameLst>
                                          <p:attrName>style.visibility</p:attrName>
                                        </p:attrNameLst>
                                      </p:cBhvr>
                                      <p:to>
                                        <p:strVal val="visible"/>
                                      </p:to>
                                    </p:set>
                                    <p:animEffect transition="in" filter="dissolve">
                                      <p:cBhvr>
                                        <p:cTn id="44" dur="500"/>
                                        <p:tgtEl>
                                          <p:spTgt spid="71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animBg="1"/>
      <p:bldP spid="71685" grpId="0" animBg="1"/>
      <p:bldP spid="71686" grpId="0" animBg="1"/>
      <p:bldP spid="71688" grpId="0" animBg="1"/>
      <p:bldP spid="71689" grpId="0" animBg="1"/>
      <p:bldP spid="71690" grpId="0" animBg="1"/>
      <p:bldP spid="71691" grpId="0" animBg="1"/>
      <p:bldP spid="716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AutoShape 5"/>
          <p:cNvSpPr>
            <a:spLocks noChangeArrowheads="1"/>
          </p:cNvSpPr>
          <p:nvPr/>
        </p:nvSpPr>
        <p:spPr bwMode="auto">
          <a:xfrm>
            <a:off x="0" y="2636838"/>
            <a:ext cx="2881313" cy="2736850"/>
          </a:xfrm>
          <a:prstGeom prst="roundRect">
            <a:avLst>
              <a:gd name="adj" fmla="val 16667"/>
            </a:avLst>
          </a:prstGeom>
          <a:solidFill>
            <a:schemeClr val="folHlink">
              <a:alpha val="25882"/>
            </a:schemeClr>
          </a:solidFill>
          <a:ln w="9525">
            <a:round/>
            <a:headEnd/>
            <a:tailEnd/>
          </a:ln>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lgn="ctr">
              <a:spcBef>
                <a:spcPct val="0"/>
              </a:spcBef>
              <a:buClrTx/>
              <a:buSzTx/>
              <a:buFontTx/>
              <a:buNone/>
            </a:pPr>
            <a:r>
              <a:rPr lang="fr-FR" b="0" i="0" u="sng"/>
              <a:t>la production et la présentation du rapport</a:t>
            </a:r>
          </a:p>
        </p:txBody>
      </p:sp>
      <p:sp>
        <p:nvSpPr>
          <p:cNvPr id="72710" name="AutoShape 6"/>
          <p:cNvSpPr>
            <a:spLocks noChangeArrowheads="1"/>
          </p:cNvSpPr>
          <p:nvPr/>
        </p:nvSpPr>
        <p:spPr bwMode="auto">
          <a:xfrm>
            <a:off x="2987675" y="1412875"/>
            <a:ext cx="5976938" cy="5256213"/>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sz="2400" i="0" dirty="0">
                <a:solidFill>
                  <a:schemeClr val="bg1"/>
                </a:solidFill>
              </a:rPr>
              <a:t>L’une des particularités du rapport d’audit social est que, sauf exception, il est d’abord présenté aux audités, qui peuvent faire valoir leurs appréciations sur son contenu. Il fait ensuite l’objet d’une diffusion qui peut partir du comité d’audit (au </a:t>
            </a:r>
            <a:r>
              <a:rPr lang="fr-FR" sz="2400" i="0" dirty="0" smtClean="0">
                <a:solidFill>
                  <a:schemeClr val="bg1"/>
                </a:solidFill>
              </a:rPr>
              <a:t>sein </a:t>
            </a:r>
            <a:r>
              <a:rPr lang="fr-FR" sz="2400" i="0" dirty="0">
                <a:solidFill>
                  <a:schemeClr val="bg1"/>
                </a:solidFill>
              </a:rPr>
              <a:t>du conseil d’administration) pour atteindre la direction générale, le demandeur et le management opérationnel</a:t>
            </a:r>
            <a:r>
              <a:rPr lang="fr-FR" sz="2400" b="0" i="0" dirty="0">
                <a:solidFill>
                  <a:schemeClr val="bg1"/>
                </a:solidFill>
              </a:rPr>
              <a:t> </a:t>
            </a:r>
          </a:p>
        </p:txBody>
      </p:sp>
      <p:sp>
        <p:nvSpPr>
          <p:cNvPr id="72711" name="AutoShape 7"/>
          <p:cNvSpPr>
            <a:spLocks noGrp="1" noChangeArrowheads="1"/>
          </p:cNvSpPr>
          <p:nvPr>
            <p:ph type="title"/>
          </p:nvPr>
        </p:nvSpPr>
        <p:spPr>
          <a:xfrm>
            <a:off x="0" y="260350"/>
            <a:ext cx="7543800" cy="930275"/>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algn="ctr" eaLnBrk="1" hangingPunct="1">
              <a:defRPr/>
            </a:pPr>
            <a:r>
              <a:rPr lang="fr-FR" sz="3200" smtClean="0"/>
              <a:t>La démarche de l’auditeur social</a:t>
            </a:r>
            <a:r>
              <a:rPr lang="fr-FR" sz="43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2711"/>
                                        </p:tgtEl>
                                        <p:attrNameLst>
                                          <p:attrName>style.visibility</p:attrName>
                                        </p:attrNameLst>
                                      </p:cBhvr>
                                      <p:to>
                                        <p:strVal val="visible"/>
                                      </p:to>
                                    </p:set>
                                    <p:anim calcmode="lin" valueType="num">
                                      <p:cBhvr>
                                        <p:cTn id="7" dur="500" fill="hold"/>
                                        <p:tgtEl>
                                          <p:spTgt spid="72711"/>
                                        </p:tgtEl>
                                        <p:attrNameLst>
                                          <p:attrName>ppt_w</p:attrName>
                                        </p:attrNameLst>
                                      </p:cBhvr>
                                      <p:tavLst>
                                        <p:tav tm="0">
                                          <p:val>
                                            <p:fltVal val="0"/>
                                          </p:val>
                                        </p:tav>
                                        <p:tav tm="100000">
                                          <p:val>
                                            <p:strVal val="#ppt_w"/>
                                          </p:val>
                                        </p:tav>
                                      </p:tavLst>
                                    </p:anim>
                                    <p:anim calcmode="lin" valueType="num">
                                      <p:cBhvr>
                                        <p:cTn id="8" dur="500" fill="hold"/>
                                        <p:tgtEl>
                                          <p:spTgt spid="72711"/>
                                        </p:tgtEl>
                                        <p:attrNameLst>
                                          <p:attrName>ppt_h</p:attrName>
                                        </p:attrNameLst>
                                      </p:cBhvr>
                                      <p:tavLst>
                                        <p:tav tm="0">
                                          <p:val>
                                            <p:fltVal val="0"/>
                                          </p:val>
                                        </p:tav>
                                        <p:tav tm="100000">
                                          <p:val>
                                            <p:strVal val="#ppt_h"/>
                                          </p:val>
                                        </p:tav>
                                      </p:tavLst>
                                    </p:anim>
                                    <p:animEffect transition="in" filter="fade">
                                      <p:cBhvr>
                                        <p:cTn id="9" dur="500"/>
                                        <p:tgtEl>
                                          <p:spTgt spid="72711"/>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72709"/>
                                        </p:tgtEl>
                                        <p:attrNameLst>
                                          <p:attrName>style.visibility</p:attrName>
                                        </p:attrNameLst>
                                      </p:cBhvr>
                                      <p:to>
                                        <p:strVal val="visible"/>
                                      </p:to>
                                    </p:set>
                                    <p:animEffect transition="in" filter="dissolve">
                                      <p:cBhvr>
                                        <p:cTn id="14" dur="500"/>
                                        <p:tgtEl>
                                          <p:spTgt spid="7270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72710"/>
                                        </p:tgtEl>
                                        <p:attrNameLst>
                                          <p:attrName>style.visibility</p:attrName>
                                        </p:attrNameLst>
                                      </p:cBhvr>
                                      <p:to>
                                        <p:strVal val="visible"/>
                                      </p:to>
                                    </p:set>
                                    <p:animEffect transition="in" filter="dissolve">
                                      <p:cBhvr>
                                        <p:cTn id="19" dur="500"/>
                                        <p:tgtEl>
                                          <p:spTgt spid="72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9" grpId="0" animBg="1"/>
      <p:bldP spid="72710" grpId="0" animBg="1"/>
      <p:bldP spid="727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AutoShape 4"/>
          <p:cNvSpPr>
            <a:spLocks noGrp="1" noChangeArrowheads="1"/>
          </p:cNvSpPr>
          <p:nvPr>
            <p:ph type="title"/>
          </p:nvPr>
        </p:nvSpPr>
        <p:spPr>
          <a:xfrm>
            <a:off x="395288" y="260350"/>
            <a:ext cx="7543800" cy="941388"/>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algn="ctr" eaLnBrk="1" hangingPunct="1">
              <a:defRPr/>
            </a:pPr>
            <a:r>
              <a:rPr lang="fr-FR" sz="4300" smtClean="0"/>
              <a:t>Les outils d’audit social </a:t>
            </a:r>
          </a:p>
        </p:txBody>
      </p:sp>
      <p:sp>
        <p:nvSpPr>
          <p:cNvPr id="73733" name="AutoShape 5"/>
          <p:cNvSpPr>
            <a:spLocks noChangeArrowheads="1"/>
          </p:cNvSpPr>
          <p:nvPr/>
        </p:nvSpPr>
        <p:spPr bwMode="auto">
          <a:xfrm>
            <a:off x="323850" y="2205038"/>
            <a:ext cx="2881313" cy="2736850"/>
          </a:xfrm>
          <a:prstGeom prst="roundRect">
            <a:avLst>
              <a:gd name="adj" fmla="val 16667"/>
            </a:avLst>
          </a:prstGeom>
          <a:solidFill>
            <a:schemeClr val="folHlink">
              <a:alpha val="25882"/>
            </a:schemeClr>
          </a:solidFill>
          <a:ln w="9525">
            <a:round/>
            <a:headEnd/>
            <a:tailEnd/>
          </a:ln>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pPr>
            <a:r>
              <a:rPr lang="fr-FR" i="0" u="sng"/>
              <a:t>Les outils utilisés en amont de la mission</a:t>
            </a:r>
            <a:r>
              <a:rPr lang="fr-FR" i="0"/>
              <a:t> </a:t>
            </a:r>
          </a:p>
        </p:txBody>
      </p:sp>
      <p:sp>
        <p:nvSpPr>
          <p:cNvPr id="73734" name="AutoShape 6"/>
          <p:cNvSpPr>
            <a:spLocks noChangeArrowheads="1"/>
          </p:cNvSpPr>
          <p:nvPr/>
        </p:nvSpPr>
        <p:spPr bwMode="auto">
          <a:xfrm>
            <a:off x="3670300" y="2205038"/>
            <a:ext cx="5473700" cy="1008062"/>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defRPr/>
            </a:pPr>
            <a:r>
              <a:rPr lang="fr-FR" sz="2400" i="0" dirty="0">
                <a:solidFill>
                  <a:schemeClr val="bg1"/>
                </a:solidFill>
              </a:rPr>
              <a:t>questionnaires de prise de </a:t>
            </a:r>
            <a:r>
              <a:rPr lang="fr-FR" sz="2400" i="0" dirty="0" smtClean="0">
                <a:solidFill>
                  <a:schemeClr val="bg1"/>
                </a:solidFill>
              </a:rPr>
              <a:t>connaissance </a:t>
            </a:r>
            <a:r>
              <a:rPr lang="fr-FR" dirty="0" smtClean="0">
                <a:solidFill>
                  <a:schemeClr val="bg1"/>
                </a:solidFill>
              </a:rPr>
              <a:t>(QPC</a:t>
            </a:r>
            <a:r>
              <a:rPr lang="fr-FR" dirty="0">
                <a:solidFill>
                  <a:schemeClr val="bg1"/>
                </a:solidFill>
              </a:rPr>
              <a:t>)</a:t>
            </a:r>
            <a:r>
              <a:rPr lang="fr-FR" dirty="0"/>
              <a:t> </a:t>
            </a:r>
          </a:p>
          <a:p>
            <a:pPr marL="571500" indent="-571500">
              <a:spcBef>
                <a:spcPct val="0"/>
              </a:spcBef>
              <a:buClrTx/>
              <a:buSzTx/>
              <a:buFontTx/>
              <a:buNone/>
              <a:defRPr/>
            </a:pPr>
            <a:r>
              <a:rPr lang="fr-FR" b="0" i="0" dirty="0" smtClean="0">
                <a:solidFill>
                  <a:schemeClr val="bg1"/>
                </a:solidFill>
              </a:rPr>
              <a:t>  </a:t>
            </a:r>
            <a:endParaRPr lang="fr-FR" b="0" i="0" dirty="0">
              <a:solidFill>
                <a:schemeClr val="bg1"/>
              </a:solidFill>
            </a:endParaRPr>
          </a:p>
        </p:txBody>
      </p:sp>
      <p:sp>
        <p:nvSpPr>
          <p:cNvPr id="73735" name="AutoShape 7"/>
          <p:cNvSpPr>
            <a:spLocks noChangeArrowheads="1"/>
          </p:cNvSpPr>
          <p:nvPr/>
        </p:nvSpPr>
        <p:spPr bwMode="auto">
          <a:xfrm>
            <a:off x="3670300" y="4076700"/>
            <a:ext cx="5473700" cy="208915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sz="2400" i="0">
                <a:solidFill>
                  <a:schemeClr val="bg1"/>
                </a:solidFill>
              </a:rPr>
              <a:t>questionnaires du contrôle interne</a:t>
            </a:r>
            <a:r>
              <a:rPr lang="fr-FR" b="0" i="0">
                <a:solidFill>
                  <a:schemeClr val="bg1"/>
                </a:solidFill>
              </a:rPr>
              <a:t> </a:t>
            </a:r>
            <a:r>
              <a:rPr lang="fr-FR" sz="2400" b="0" i="0">
                <a:solidFill>
                  <a:schemeClr val="bg1"/>
                </a:solidFill>
              </a:rPr>
              <a:t>: comporte cinq questions fondamentales «Qui, Quoi, Où, Quand, Comment »</a:t>
            </a:r>
            <a:r>
              <a:rPr lang="fr-FR" b="0" i="0">
                <a:solidFill>
                  <a:schemeClr val="bg1"/>
                </a:solidFill>
              </a:rPr>
              <a:t>  </a:t>
            </a:r>
          </a:p>
        </p:txBody>
      </p:sp>
      <p:sp>
        <p:nvSpPr>
          <p:cNvPr id="73737" name="AutoShape 9"/>
          <p:cNvSpPr>
            <a:spLocks noChangeArrowheads="1"/>
          </p:cNvSpPr>
          <p:nvPr/>
        </p:nvSpPr>
        <p:spPr bwMode="auto">
          <a:xfrm rot="-2647115">
            <a:off x="2916238" y="2852738"/>
            <a:ext cx="936625" cy="215900"/>
          </a:xfrm>
          <a:prstGeom prst="rightArrow">
            <a:avLst>
              <a:gd name="adj1" fmla="val 50000"/>
              <a:gd name="adj2" fmla="val 108456"/>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73738" name="AutoShape 10"/>
          <p:cNvSpPr>
            <a:spLocks noChangeArrowheads="1"/>
          </p:cNvSpPr>
          <p:nvPr/>
        </p:nvSpPr>
        <p:spPr bwMode="auto">
          <a:xfrm rot="1662927">
            <a:off x="2987675" y="3716338"/>
            <a:ext cx="936625" cy="215900"/>
          </a:xfrm>
          <a:prstGeom prst="rightArrow">
            <a:avLst>
              <a:gd name="adj1" fmla="val 50000"/>
              <a:gd name="adj2" fmla="val 108456"/>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3732"/>
                                        </p:tgtEl>
                                        <p:attrNameLst>
                                          <p:attrName>style.visibility</p:attrName>
                                        </p:attrNameLst>
                                      </p:cBhvr>
                                      <p:to>
                                        <p:strVal val="visible"/>
                                      </p:to>
                                    </p:set>
                                    <p:anim calcmode="lin" valueType="num">
                                      <p:cBhvr>
                                        <p:cTn id="7" dur="500" fill="hold"/>
                                        <p:tgtEl>
                                          <p:spTgt spid="73732"/>
                                        </p:tgtEl>
                                        <p:attrNameLst>
                                          <p:attrName>ppt_w</p:attrName>
                                        </p:attrNameLst>
                                      </p:cBhvr>
                                      <p:tavLst>
                                        <p:tav tm="0">
                                          <p:val>
                                            <p:fltVal val="0"/>
                                          </p:val>
                                        </p:tav>
                                        <p:tav tm="100000">
                                          <p:val>
                                            <p:strVal val="#ppt_w"/>
                                          </p:val>
                                        </p:tav>
                                      </p:tavLst>
                                    </p:anim>
                                    <p:anim calcmode="lin" valueType="num">
                                      <p:cBhvr>
                                        <p:cTn id="8" dur="500" fill="hold"/>
                                        <p:tgtEl>
                                          <p:spTgt spid="73732"/>
                                        </p:tgtEl>
                                        <p:attrNameLst>
                                          <p:attrName>ppt_h</p:attrName>
                                        </p:attrNameLst>
                                      </p:cBhvr>
                                      <p:tavLst>
                                        <p:tav tm="0">
                                          <p:val>
                                            <p:fltVal val="0"/>
                                          </p:val>
                                        </p:tav>
                                        <p:tav tm="100000">
                                          <p:val>
                                            <p:strVal val="#ppt_h"/>
                                          </p:val>
                                        </p:tav>
                                      </p:tavLst>
                                    </p:anim>
                                    <p:animEffect transition="in" filter="fade">
                                      <p:cBhvr>
                                        <p:cTn id="9" dur="500"/>
                                        <p:tgtEl>
                                          <p:spTgt spid="7373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73733"/>
                                        </p:tgtEl>
                                        <p:attrNameLst>
                                          <p:attrName>style.visibility</p:attrName>
                                        </p:attrNameLst>
                                      </p:cBhvr>
                                      <p:to>
                                        <p:strVal val="visible"/>
                                      </p:to>
                                    </p:set>
                                    <p:animEffect transition="in" filter="dissolve">
                                      <p:cBhvr>
                                        <p:cTn id="14" dur="500"/>
                                        <p:tgtEl>
                                          <p:spTgt spid="73733"/>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73737"/>
                                        </p:tgtEl>
                                        <p:attrNameLst>
                                          <p:attrName>style.visibility</p:attrName>
                                        </p:attrNameLst>
                                      </p:cBhvr>
                                      <p:to>
                                        <p:strVal val="visible"/>
                                      </p:to>
                                    </p:set>
                                    <p:animEffect transition="in" filter="checkerboard(across)">
                                      <p:cBhvr>
                                        <p:cTn id="19" dur="500"/>
                                        <p:tgtEl>
                                          <p:spTgt spid="73737"/>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73734"/>
                                        </p:tgtEl>
                                        <p:attrNameLst>
                                          <p:attrName>style.visibility</p:attrName>
                                        </p:attrNameLst>
                                      </p:cBhvr>
                                      <p:to>
                                        <p:strVal val="visible"/>
                                      </p:to>
                                    </p:set>
                                    <p:animEffect transition="in" filter="dissolve">
                                      <p:cBhvr>
                                        <p:cTn id="24" dur="500"/>
                                        <p:tgtEl>
                                          <p:spTgt spid="73734"/>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73738"/>
                                        </p:tgtEl>
                                        <p:attrNameLst>
                                          <p:attrName>style.visibility</p:attrName>
                                        </p:attrNameLst>
                                      </p:cBhvr>
                                      <p:to>
                                        <p:strVal val="visible"/>
                                      </p:to>
                                    </p:set>
                                    <p:animEffect transition="in" filter="checkerboard(across)">
                                      <p:cBhvr>
                                        <p:cTn id="29" dur="500"/>
                                        <p:tgtEl>
                                          <p:spTgt spid="73738"/>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73735"/>
                                        </p:tgtEl>
                                        <p:attrNameLst>
                                          <p:attrName>style.visibility</p:attrName>
                                        </p:attrNameLst>
                                      </p:cBhvr>
                                      <p:to>
                                        <p:strVal val="visible"/>
                                      </p:to>
                                    </p:set>
                                    <p:animEffect transition="in" filter="dissolve">
                                      <p:cBhvr>
                                        <p:cTn id="34" dur="500"/>
                                        <p:tgtEl>
                                          <p:spTgt spid="737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animBg="1"/>
      <p:bldP spid="73733" grpId="0" animBg="1"/>
      <p:bldP spid="73734" grpId="0" animBg="1"/>
      <p:bldP spid="73735" grpId="0" animBg="1"/>
      <p:bldP spid="73737" grpId="0" animBg="1"/>
      <p:bldP spid="737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04"/>
          <p:cNvSpPr>
            <a:spLocks noGrp="1" noChangeArrowheads="1"/>
          </p:cNvSpPr>
          <p:nvPr>
            <p:ph type="title"/>
          </p:nvPr>
        </p:nvSpPr>
        <p:spPr>
          <a:xfrm>
            <a:off x="457200" y="122238"/>
            <a:ext cx="7543800" cy="498475"/>
          </a:xfrm>
        </p:spPr>
        <p:txBody>
          <a:bodyPr>
            <a:normAutofit fontScale="90000"/>
          </a:bodyPr>
          <a:lstStyle/>
          <a:p>
            <a:pPr eaLnBrk="1" hangingPunct="1"/>
            <a:r>
              <a:rPr lang="fr-FR" sz="2400" smtClean="0">
                <a:solidFill>
                  <a:schemeClr val="tx1"/>
                </a:solidFill>
              </a:rPr>
              <a:t>Exemple de QPC préalable à un audit de la GPEC</a:t>
            </a:r>
            <a:r>
              <a:rPr lang="fr-FR" sz="3500" smtClean="0"/>
              <a:t> </a:t>
            </a:r>
          </a:p>
        </p:txBody>
      </p:sp>
      <p:graphicFrame>
        <p:nvGraphicFramePr>
          <p:cNvPr id="74962" name="Group 210"/>
          <p:cNvGraphicFramePr>
            <a:graphicFrameLocks noGrp="1"/>
          </p:cNvGraphicFramePr>
          <p:nvPr>
            <p:ph type="tbl" idx="1"/>
          </p:nvPr>
        </p:nvGraphicFramePr>
        <p:xfrm>
          <a:off x="539750" y="765175"/>
          <a:ext cx="8229600" cy="6110290"/>
        </p:xfrm>
        <a:graphic>
          <a:graphicData uri="http://schemas.openxmlformats.org/drawingml/2006/table">
            <a:tbl>
              <a:tblPr rtl="1"/>
              <a:tblGrid>
                <a:gridCol w="2052637"/>
                <a:gridCol w="1747838"/>
                <a:gridCol w="3997325"/>
                <a:gridCol w="431800"/>
              </a:tblGrid>
              <a:tr h="51593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Times New Roman" pitchFamily="18" charset="0"/>
                          <a:cs typeface="Times New Roman" pitchFamily="18" charset="0"/>
                        </a:rPr>
                        <a:t>Demande de</a:t>
                      </a:r>
                      <a:r>
                        <a:rPr kumimoji="0" lang="fr-FR" sz="1200" b="1" i="0" u="none" strike="noStrike" cap="none" normalizeH="0" baseline="0" smtClean="0">
                          <a:ln>
                            <a:noFill/>
                          </a:ln>
                          <a:solidFill>
                            <a:schemeClr val="tx1"/>
                          </a:solidFill>
                          <a:effectLst/>
                          <a:latin typeface="Arial"/>
                          <a:cs typeface="Times New Roman" pitchFamily="18" charset="0"/>
                        </a:rPr>
                        <a:t> </a:t>
                      </a:r>
                      <a:r>
                        <a:rPr kumimoji="0" lang="fr-FR" sz="1200" b="1" i="0" u="none" strike="noStrike" cap="none" normalizeH="0" baseline="0" smtClean="0">
                          <a:ln>
                            <a:noFill/>
                          </a:ln>
                          <a:solidFill>
                            <a:schemeClr val="tx1"/>
                          </a:solidFill>
                          <a:effectLst/>
                          <a:latin typeface="Times New Roman" pitchFamily="18" charset="0"/>
                          <a:cs typeface="Times New Roman" pitchFamily="18" charset="0"/>
                        </a:rPr>
                        <a:t>: (nom de l</a:t>
                      </a:r>
                      <a:r>
                        <a:rPr kumimoji="0" lang="fr-FR" sz="1200" b="1" i="0" u="none" strike="noStrike" cap="none" normalizeH="0" baseline="0" smtClean="0">
                          <a:ln>
                            <a:noFill/>
                          </a:ln>
                          <a:solidFill>
                            <a:schemeClr val="tx1"/>
                          </a:solidFill>
                          <a:effectLst/>
                          <a:latin typeface="Arial"/>
                          <a:cs typeface="Times New Roman" pitchFamily="18" charset="0"/>
                        </a:rPr>
                        <a:t>’</a:t>
                      </a:r>
                      <a:r>
                        <a:rPr kumimoji="0" lang="fr-FR" sz="1200" b="1" i="0" u="none" strike="noStrike" cap="none" normalizeH="0" baseline="0" smtClean="0">
                          <a:ln>
                            <a:noFill/>
                          </a:ln>
                          <a:solidFill>
                            <a:schemeClr val="tx1"/>
                          </a:solidFill>
                          <a:effectLst/>
                          <a:latin typeface="Times New Roman" pitchFamily="18" charset="0"/>
                          <a:cs typeface="Times New Roman" pitchFamily="18" charset="0"/>
                        </a:rPr>
                        <a:t>auditeur)</a:t>
                      </a:r>
                      <a:endParaRPr kumimoji="0" lang="fr-FR"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rowSpan="2" gridSpan="3">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Objectif</a:t>
                      </a:r>
                      <a:r>
                        <a:rPr kumimoji="0" lang="fr-FR" sz="1600" b="1" i="0" u="none" strike="noStrike" cap="none" normalizeH="0" baseline="0" smtClean="0">
                          <a:ln>
                            <a:noFill/>
                          </a:ln>
                          <a:solidFill>
                            <a:schemeClr val="tx1"/>
                          </a:solidFill>
                          <a:effectLst/>
                          <a:latin typeface="Arial"/>
                          <a:cs typeface="Times New Roman" pitchFamily="18" charset="0"/>
                        </a:rPr>
                        <a:t> </a:t>
                      </a: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 conna</a:t>
                      </a:r>
                      <a:r>
                        <a:rPr kumimoji="0" lang="fr-FR" sz="1600" b="1" i="0" u="none" strike="noStrike" cap="none" normalizeH="0" baseline="0" smtClean="0">
                          <a:ln>
                            <a:noFill/>
                          </a:ln>
                          <a:solidFill>
                            <a:schemeClr val="tx1"/>
                          </a:solidFill>
                          <a:effectLst/>
                          <a:latin typeface="Arial"/>
                          <a:cs typeface="Times New Roman" pitchFamily="18" charset="0"/>
                        </a:rPr>
                        <a:t>î</a:t>
                      </a:r>
                      <a:r>
                        <a:rPr kumimoji="0" lang="fr-FR" sz="1600" b="1" i="0" u="none" strike="noStrike" cap="none" normalizeH="0" baseline="0" smtClean="0">
                          <a:ln>
                            <a:noFill/>
                          </a:ln>
                          <a:solidFill>
                            <a:schemeClr val="tx1"/>
                          </a:solidFill>
                          <a:effectLst/>
                          <a:latin typeface="Times New Roman" pitchFamily="18" charset="0"/>
                          <a:cs typeface="Times New Roman" pitchFamily="18" charset="0"/>
                        </a:rPr>
                        <a:t>tre les outils de la GPEC et leurs applications </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rowSpan="2" hMerge="1">
                  <a:txBody>
                    <a:bodyPr/>
                    <a:lstStyle/>
                    <a:p>
                      <a:endParaRPr lang="fr-FR"/>
                    </a:p>
                  </a:txBody>
                  <a:tcPr/>
                </a:tc>
                <a:tc rowSpan="2" hMerge="1">
                  <a:txBody>
                    <a:bodyPr/>
                    <a:lstStyle/>
                    <a:p>
                      <a:endParaRPr lang="fr-FR"/>
                    </a:p>
                  </a:txBody>
                  <a:tcPr/>
                </a:tc>
              </a:tr>
              <a:tr h="30797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Times New Roman" pitchFamily="18" charset="0"/>
                          <a:cs typeface="Times New Roman" pitchFamily="18" charset="0"/>
                        </a:rPr>
                        <a:t>Destinataires</a:t>
                      </a:r>
                      <a:r>
                        <a:rPr kumimoji="0" lang="fr-FR" sz="1200" b="0" i="0" u="none" strike="noStrike" cap="none" normalizeH="0" baseline="0" smtClean="0">
                          <a:ln>
                            <a:noFill/>
                          </a:ln>
                          <a:solidFill>
                            <a:schemeClr val="tx1"/>
                          </a:solidFill>
                          <a:effectLst/>
                          <a:latin typeface="Arial"/>
                          <a:cs typeface="Times New Roman" pitchFamily="18" charset="0"/>
                        </a:rPr>
                        <a:t> </a:t>
                      </a:r>
                      <a:r>
                        <a:rPr kumimoji="0" lang="fr-FR"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fr-FR"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gridSpan="3" vMerge="1">
                  <a:txBody>
                    <a:bodyPr/>
                    <a:lstStyle/>
                    <a:p>
                      <a:endParaRPr lang="fr-FR"/>
                    </a:p>
                  </a:txBody>
                  <a:tcPr/>
                </a:tc>
                <a:tc hMerge="1" vMerge="1">
                  <a:txBody>
                    <a:bodyPr/>
                    <a:lstStyle/>
                    <a:p>
                      <a:endParaRPr lang="fr-FR"/>
                    </a:p>
                  </a:txBody>
                  <a:tcPr/>
                </a:tc>
                <a:tc hMerge="1" vMerge="1">
                  <a:txBody>
                    <a:bodyPr/>
                    <a:lstStyle/>
                    <a:p>
                      <a:endParaRPr lang="fr-FR"/>
                    </a:p>
                  </a:txBody>
                  <a:tcPr/>
                </a:tc>
              </a:tr>
              <a:tr h="550863">
                <a:tc gridSpan="4">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hMerge="1">
                  <a:txBody>
                    <a:bodyPr/>
                    <a:lstStyle/>
                    <a:p>
                      <a:endParaRPr lang="fr-FR"/>
                    </a:p>
                  </a:txBody>
                  <a:tcPr/>
                </a:tc>
                <a:tc hMerge="1">
                  <a:txBody>
                    <a:bodyPr/>
                    <a:lstStyle/>
                    <a:p>
                      <a:endParaRPr lang="fr-FR"/>
                    </a:p>
                  </a:txBody>
                  <a:tcPr/>
                </a:tc>
                <a:tc hMerge="1">
                  <a:txBody>
                    <a:bodyPr/>
                    <a:lstStyle/>
                    <a:p>
                      <a:endParaRPr lang="fr-FR"/>
                    </a:p>
                  </a:txBody>
                  <a:tcPr/>
                </a:tc>
              </a:tr>
              <a:tr h="31432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Times New Roman" pitchFamily="18" charset="0"/>
                          <a:cs typeface="Times New Roman" pitchFamily="18" charset="0"/>
                        </a:rPr>
                        <a:t>COMMENTAIRES</a:t>
                      </a:r>
                      <a:endParaRPr kumimoji="0" lang="fr-FR"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REPONSES</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QUESTIONS </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N°</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r>
              <a:tr h="550863">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2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Nombre de familles d</a:t>
                      </a:r>
                      <a:r>
                        <a:rPr kumimoji="0" lang="fr-FR" sz="1600" b="0" i="0" u="none" strike="noStrike" cap="none" normalizeH="0" baseline="0" smtClean="0">
                          <a:ln>
                            <a:noFill/>
                          </a:ln>
                          <a:solidFill>
                            <a:schemeClr val="tx1"/>
                          </a:solidFill>
                          <a:effectLst/>
                          <a:latin typeface="Arial"/>
                          <a:cs typeface="Times New Roman" pitchFamily="18" charset="0"/>
                        </a:rPr>
                        <a:t>’</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emploi</a:t>
                      </a:r>
                      <a:r>
                        <a:rPr kumimoji="0" lang="fr-FR" sz="1600" b="0" i="0" u="none" strike="noStrike" cap="none" normalizeH="0" baseline="0" smtClean="0">
                          <a:ln>
                            <a:noFill/>
                          </a:ln>
                          <a:solidFill>
                            <a:schemeClr val="tx1"/>
                          </a:solidFill>
                          <a:effectLst/>
                          <a:latin typeface="Arial"/>
                          <a:cs typeface="Times New Roman" pitchFamily="18" charset="0"/>
                        </a:rPr>
                        <a:t> </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r>
              <a:tr h="549275">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2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Existe-t-il un r</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f</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rentiel de comp</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tences?</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r>
              <a:tr h="552450">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2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Logiciel de pr</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vision d</a:t>
                      </a:r>
                      <a:r>
                        <a:rPr kumimoji="0" lang="fr-FR" sz="1600" b="0" i="0" u="none" strike="noStrike" cap="none" normalizeH="0" baseline="0" smtClean="0">
                          <a:ln>
                            <a:noFill/>
                          </a:ln>
                          <a:solidFill>
                            <a:schemeClr val="tx1"/>
                          </a:solidFill>
                          <a:effectLst/>
                          <a:latin typeface="Arial"/>
                          <a:cs typeface="Times New Roman" pitchFamily="18" charset="0"/>
                        </a:rPr>
                        <a:t>’</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effectif?</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r>
              <a:tr h="550863">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2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Degr</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 d</a:t>
                      </a:r>
                      <a:r>
                        <a:rPr kumimoji="0" lang="fr-FR" sz="1600" b="0" i="0" u="none" strike="noStrike" cap="none" normalizeH="0" baseline="0" smtClean="0">
                          <a:ln>
                            <a:noFill/>
                          </a:ln>
                          <a:solidFill>
                            <a:schemeClr val="tx1"/>
                          </a:solidFill>
                          <a:effectLst/>
                          <a:latin typeface="Arial"/>
                          <a:cs typeface="Times New Roman" pitchFamily="18" charset="0"/>
                        </a:rPr>
                        <a:t>’</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association des partenaires sociaux?</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r>
              <a:tr h="550863">
                <a:tc gridSpan="4">
                  <a:txBody>
                    <a:bodyPr/>
                    <a:lstStyle/>
                    <a:p>
                      <a:pPr marL="0" marR="0" lvl="0" indent="0" algn="r" defTabSz="914400" rtl="1"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hMerge="1">
                  <a:txBody>
                    <a:bodyPr/>
                    <a:lstStyle/>
                    <a:p>
                      <a:endParaRPr lang="fr-FR"/>
                    </a:p>
                  </a:txBody>
                  <a:tcPr/>
                </a:tc>
                <a:tc hMerge="1">
                  <a:txBody>
                    <a:bodyPr/>
                    <a:lstStyle/>
                    <a:p>
                      <a:endParaRPr lang="fr-FR"/>
                    </a:p>
                  </a:txBody>
                  <a:tcPr/>
                </a:tc>
                <a:tc hMerge="1">
                  <a:txBody>
                    <a:bodyPr/>
                    <a:lstStyle/>
                    <a:p>
                      <a:endParaRPr lang="fr-FR"/>
                    </a:p>
                  </a:txBody>
                  <a:tcPr/>
                </a:tc>
              </a:tr>
              <a:tr h="311150">
                <a:tc gridSpan="4">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Demande de pr</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paration de documents</a:t>
                      </a:r>
                      <a:endParaRPr kumimoji="0" lang="fr-FR"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hMerge="1">
                  <a:txBody>
                    <a:bodyPr/>
                    <a:lstStyle/>
                    <a:p>
                      <a:endParaRPr lang="fr-FR"/>
                    </a:p>
                  </a:txBody>
                  <a:tcPr/>
                </a:tc>
                <a:tc hMerge="1">
                  <a:txBody>
                    <a:bodyPr/>
                    <a:lstStyle/>
                    <a:p>
                      <a:endParaRPr lang="fr-FR"/>
                    </a:p>
                  </a:txBody>
                  <a:tcPr/>
                </a:tc>
                <a:tc hMerge="1">
                  <a:txBody>
                    <a:bodyPr/>
                    <a:lstStyle/>
                    <a:p>
                      <a:endParaRPr lang="fr-FR"/>
                    </a:p>
                  </a:txBody>
                  <a:tcPr/>
                </a:tc>
              </a:tr>
              <a:tr h="1111250">
                <a:tc gridSpan="4">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endParaRPr kumimoji="0" lang="fr-FR" sz="16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Symbol" pitchFamily="18" charset="2"/>
                        <a:buChar char=""/>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pr</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visions de d</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parts </a:t>
                      </a:r>
                      <a:r>
                        <a:rPr kumimoji="0" lang="fr-FR" sz="1600" b="0" i="0" u="none" strike="noStrike" cap="none" normalizeH="0" baseline="0" smtClean="0">
                          <a:ln>
                            <a:noFill/>
                          </a:ln>
                          <a:solidFill>
                            <a:schemeClr val="tx1"/>
                          </a:solidFill>
                          <a:effectLst/>
                          <a:latin typeface="Arial"/>
                          <a:cs typeface="Times New Roman" pitchFamily="18" charset="0"/>
                        </a:rPr>
                        <a:t>à</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 la retraite pour les ann</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es 2008, 2009, 2010, 2011 et 2012</a:t>
                      </a:r>
                    </a:p>
                    <a:p>
                      <a:pPr marL="342900" marR="0" lvl="0" indent="-342900" algn="l" defTabSz="914400" rtl="0" eaLnBrk="0" fontAlgn="base" latinLnBrk="0" hangingPunct="0">
                        <a:lnSpc>
                          <a:spcPct val="100000"/>
                        </a:lnSpc>
                        <a:spcBef>
                          <a:spcPct val="0"/>
                        </a:spcBef>
                        <a:spcAft>
                          <a:spcPct val="0"/>
                        </a:spcAft>
                        <a:buClrTx/>
                        <a:buSzTx/>
                        <a:buFont typeface="Symbol" pitchFamily="18" charset="2"/>
                        <a:buChar char=""/>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pyramide d</a:t>
                      </a:r>
                      <a:r>
                        <a:rPr kumimoji="0" lang="fr-FR" sz="1600" b="0" i="0" u="none" strike="noStrike" cap="none" normalizeH="0" baseline="0" smtClean="0">
                          <a:ln>
                            <a:noFill/>
                          </a:ln>
                          <a:solidFill>
                            <a:schemeClr val="tx1"/>
                          </a:solidFill>
                          <a:effectLst/>
                          <a:latin typeface="Arial"/>
                          <a:cs typeface="Times New Roman" pitchFamily="18" charset="0"/>
                        </a:rPr>
                        <a:t>’</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ages et d</a:t>
                      </a:r>
                      <a:r>
                        <a:rPr kumimoji="0" lang="fr-FR" sz="1600" b="0" i="0" u="none" strike="noStrike" cap="none" normalizeH="0" baseline="0" smtClean="0">
                          <a:ln>
                            <a:noFill/>
                          </a:ln>
                          <a:solidFill>
                            <a:schemeClr val="tx1"/>
                          </a:solidFill>
                          <a:effectLst/>
                          <a:latin typeface="Arial"/>
                          <a:cs typeface="Times New Roman" pitchFamily="18" charset="0"/>
                        </a:rPr>
                        <a:t>’</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anciennet</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 au 1</a:t>
                      </a:r>
                      <a:r>
                        <a:rPr kumimoji="0" lang="fr-FR" sz="1600" b="0" i="0" u="none" strike="noStrike" cap="none" normalizeH="0" baseline="30000" smtClean="0">
                          <a:ln>
                            <a:noFill/>
                          </a:ln>
                          <a:solidFill>
                            <a:schemeClr val="tx1"/>
                          </a:solidFill>
                          <a:effectLst/>
                          <a:latin typeface="Times New Roman" pitchFamily="18" charset="0"/>
                          <a:cs typeface="Times New Roman" pitchFamily="18" charset="0"/>
                        </a:rPr>
                        <a:t>er</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 janvier 2007</a:t>
                      </a:r>
                    </a:p>
                    <a:p>
                      <a:pPr marL="342900" marR="0" lvl="0" indent="-342900" algn="l" defTabSz="914400" rtl="0" eaLnBrk="0" fontAlgn="base" latinLnBrk="0" hangingPunct="0">
                        <a:lnSpc>
                          <a:spcPct val="100000"/>
                        </a:lnSpc>
                        <a:spcBef>
                          <a:spcPct val="0"/>
                        </a:spcBef>
                        <a:spcAft>
                          <a:spcPct val="0"/>
                        </a:spcAft>
                        <a:buClrTx/>
                        <a:buSzTx/>
                        <a:buFont typeface="Symbol" pitchFamily="18" charset="2"/>
                        <a:buChar char=""/>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trois derniers rapports de  GPEC</a:t>
                      </a:r>
                    </a:p>
                    <a:p>
                      <a:pPr marL="342900" marR="0" lvl="0" indent="-342900" algn="l" defTabSz="914400" rtl="0" eaLnBrk="0" fontAlgn="base" latinLnBrk="0" hangingPunct="0">
                        <a:lnSpc>
                          <a:spcPct val="100000"/>
                        </a:lnSpc>
                        <a:spcBef>
                          <a:spcPct val="0"/>
                        </a:spcBef>
                        <a:spcAft>
                          <a:spcPct val="0"/>
                        </a:spcAft>
                        <a:buClrTx/>
                        <a:buSzTx/>
                        <a:buFont typeface="Symbol" pitchFamily="18" charset="2"/>
                        <a:buChar char=""/>
                        <a:tabLst/>
                      </a:pP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plan de formation des dix derni</a:t>
                      </a:r>
                      <a:r>
                        <a:rPr kumimoji="0" lang="fr-FR" sz="1600" b="0" i="0" u="none" strike="noStrike" cap="none" normalizeH="0" baseline="0" smtClean="0">
                          <a:ln>
                            <a:noFill/>
                          </a:ln>
                          <a:solidFill>
                            <a:schemeClr val="tx1"/>
                          </a:solidFill>
                          <a:effectLst/>
                          <a:latin typeface="Arial"/>
                          <a:cs typeface="Times New Roman" pitchFamily="18" charset="0"/>
                        </a:rPr>
                        <a:t>è</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res ann</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es et taux de r</a:t>
                      </a:r>
                      <a:r>
                        <a:rPr kumimoji="0" lang="fr-FR" sz="1600" b="0" i="0" u="none" strike="noStrike" cap="none" normalizeH="0" baseline="0" smtClean="0">
                          <a:ln>
                            <a:noFill/>
                          </a:ln>
                          <a:solidFill>
                            <a:schemeClr val="tx1"/>
                          </a:solidFill>
                          <a:effectLst/>
                          <a:latin typeface="Arial"/>
                          <a:cs typeface="Times New Roman" pitchFamily="18" charset="0"/>
                        </a:rPr>
                        <a:t>é</a:t>
                      </a:r>
                      <a:r>
                        <a:rPr kumimoji="0" lang="fr-FR" sz="1600" b="0" i="0" u="none" strike="noStrike" cap="none" normalizeH="0" baseline="0" smtClean="0">
                          <a:ln>
                            <a:noFill/>
                          </a:ln>
                          <a:solidFill>
                            <a:schemeClr val="tx1"/>
                          </a:solidFill>
                          <a:effectLst/>
                          <a:latin typeface="Times New Roman" pitchFamily="18" charset="0"/>
                          <a:cs typeface="Times New Roman" pitchFamily="18" charset="0"/>
                        </a:rPr>
                        <a:t>alisation de ces plans.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57FFFF"/>
                        </a:gs>
                        <a:gs pos="100000">
                          <a:srgbClr val="57FFFF">
                            <a:gamma/>
                            <a:tint val="0"/>
                            <a:invGamma/>
                          </a:srgbClr>
                        </a:gs>
                      </a:gsLst>
                      <a:lin ang="2700000" scaled="1"/>
                    </a:gradFill>
                  </a:tcPr>
                </a:tc>
                <a:tc hMerge="1">
                  <a:txBody>
                    <a:bodyPr/>
                    <a:lstStyle/>
                    <a:p>
                      <a:endParaRPr lang="fr-FR"/>
                    </a:p>
                  </a:txBody>
                  <a:tcPr/>
                </a:tc>
                <a:tc hMerge="1">
                  <a:txBody>
                    <a:bodyPr/>
                    <a:lstStyle/>
                    <a:p>
                      <a:endParaRPr lang="fr-FR"/>
                    </a:p>
                  </a:txBody>
                  <a:tcPr/>
                </a:tc>
                <a:tc hMerge="1">
                  <a:txBody>
                    <a:bodyPr/>
                    <a:lstStyle/>
                    <a:p>
                      <a:endParaRPr lang="fr-F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AutoShape 4"/>
          <p:cNvSpPr>
            <a:spLocks noChangeArrowheads="1"/>
          </p:cNvSpPr>
          <p:nvPr/>
        </p:nvSpPr>
        <p:spPr bwMode="auto">
          <a:xfrm>
            <a:off x="323850" y="2205038"/>
            <a:ext cx="2881313" cy="2736850"/>
          </a:xfrm>
          <a:prstGeom prst="roundRect">
            <a:avLst>
              <a:gd name="adj" fmla="val 16667"/>
            </a:avLst>
          </a:prstGeom>
          <a:solidFill>
            <a:schemeClr val="folHlink">
              <a:alpha val="25882"/>
            </a:schemeClr>
          </a:solidFill>
          <a:ln w="9525">
            <a:round/>
            <a:headEnd/>
            <a:tailEnd/>
          </a:ln>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pPr>
            <a:r>
              <a:rPr lang="fr-FR" i="0" u="sng"/>
              <a:t>les outils utilisés pendant la mission</a:t>
            </a:r>
            <a:r>
              <a:rPr lang="fr-FR" b="0" i="0"/>
              <a:t> </a:t>
            </a:r>
          </a:p>
        </p:txBody>
      </p:sp>
      <p:sp>
        <p:nvSpPr>
          <p:cNvPr id="76805" name="AutoShape 5"/>
          <p:cNvSpPr>
            <a:spLocks noChangeArrowheads="1"/>
          </p:cNvSpPr>
          <p:nvPr/>
        </p:nvSpPr>
        <p:spPr bwMode="auto">
          <a:xfrm>
            <a:off x="3670300" y="2205038"/>
            <a:ext cx="5473700" cy="1008062"/>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i="0" dirty="0">
                <a:solidFill>
                  <a:schemeClr val="bg1"/>
                </a:solidFill>
              </a:rPr>
              <a:t>l’entretien et </a:t>
            </a:r>
            <a:r>
              <a:rPr lang="fr-FR" i="0" dirty="0" smtClean="0">
                <a:solidFill>
                  <a:schemeClr val="bg1"/>
                </a:solidFill>
              </a:rPr>
              <a:t>l’observation</a:t>
            </a:r>
            <a:endParaRPr lang="fr-FR" b="0" i="0" dirty="0"/>
          </a:p>
        </p:txBody>
      </p:sp>
      <p:sp>
        <p:nvSpPr>
          <p:cNvPr id="76806" name="AutoShape 6"/>
          <p:cNvSpPr>
            <a:spLocks noChangeArrowheads="1"/>
          </p:cNvSpPr>
          <p:nvPr/>
        </p:nvSpPr>
        <p:spPr bwMode="auto">
          <a:xfrm>
            <a:off x="3670300" y="4221163"/>
            <a:ext cx="5473700" cy="1728787"/>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i="0">
                <a:solidFill>
                  <a:schemeClr val="bg1"/>
                </a:solidFill>
              </a:rPr>
              <a:t>le diagramme de circulation des documents ou « flow chart »</a:t>
            </a:r>
          </a:p>
        </p:txBody>
      </p:sp>
      <p:sp>
        <p:nvSpPr>
          <p:cNvPr id="76807" name="AutoShape 7"/>
          <p:cNvSpPr>
            <a:spLocks noChangeArrowheads="1"/>
          </p:cNvSpPr>
          <p:nvPr/>
        </p:nvSpPr>
        <p:spPr bwMode="auto">
          <a:xfrm rot="-2647115">
            <a:off x="3059113" y="3213100"/>
            <a:ext cx="936625" cy="215900"/>
          </a:xfrm>
          <a:prstGeom prst="rightArrow">
            <a:avLst>
              <a:gd name="adj1" fmla="val 50000"/>
              <a:gd name="adj2" fmla="val 108456"/>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76808" name="AutoShape 8"/>
          <p:cNvSpPr>
            <a:spLocks noChangeArrowheads="1"/>
          </p:cNvSpPr>
          <p:nvPr/>
        </p:nvSpPr>
        <p:spPr bwMode="auto">
          <a:xfrm rot="1984629">
            <a:off x="3132138" y="3933825"/>
            <a:ext cx="936625" cy="215900"/>
          </a:xfrm>
          <a:prstGeom prst="rightArrow">
            <a:avLst>
              <a:gd name="adj1" fmla="val 50000"/>
              <a:gd name="adj2" fmla="val 108456"/>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76809" name="AutoShape 9"/>
          <p:cNvSpPr>
            <a:spLocks noGrp="1" noChangeArrowheads="1"/>
          </p:cNvSpPr>
          <p:nvPr>
            <p:ph type="title"/>
          </p:nvPr>
        </p:nvSpPr>
        <p:spPr>
          <a:xfrm>
            <a:off x="323850" y="260350"/>
            <a:ext cx="7543800" cy="725488"/>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algn="ctr" eaLnBrk="1" hangingPunct="1">
              <a:defRPr/>
            </a:pPr>
            <a:r>
              <a:rPr lang="fr-FR" sz="3500" smtClean="0"/>
              <a:t>Les outils d’audit social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6809"/>
                                        </p:tgtEl>
                                        <p:attrNameLst>
                                          <p:attrName>style.visibility</p:attrName>
                                        </p:attrNameLst>
                                      </p:cBhvr>
                                      <p:to>
                                        <p:strVal val="visible"/>
                                      </p:to>
                                    </p:set>
                                    <p:anim calcmode="lin" valueType="num">
                                      <p:cBhvr>
                                        <p:cTn id="7" dur="500" fill="hold"/>
                                        <p:tgtEl>
                                          <p:spTgt spid="76809"/>
                                        </p:tgtEl>
                                        <p:attrNameLst>
                                          <p:attrName>ppt_w</p:attrName>
                                        </p:attrNameLst>
                                      </p:cBhvr>
                                      <p:tavLst>
                                        <p:tav tm="0">
                                          <p:val>
                                            <p:fltVal val="0"/>
                                          </p:val>
                                        </p:tav>
                                        <p:tav tm="100000">
                                          <p:val>
                                            <p:strVal val="#ppt_w"/>
                                          </p:val>
                                        </p:tav>
                                      </p:tavLst>
                                    </p:anim>
                                    <p:anim calcmode="lin" valueType="num">
                                      <p:cBhvr>
                                        <p:cTn id="8" dur="500" fill="hold"/>
                                        <p:tgtEl>
                                          <p:spTgt spid="76809"/>
                                        </p:tgtEl>
                                        <p:attrNameLst>
                                          <p:attrName>ppt_h</p:attrName>
                                        </p:attrNameLst>
                                      </p:cBhvr>
                                      <p:tavLst>
                                        <p:tav tm="0">
                                          <p:val>
                                            <p:fltVal val="0"/>
                                          </p:val>
                                        </p:tav>
                                        <p:tav tm="100000">
                                          <p:val>
                                            <p:strVal val="#ppt_h"/>
                                          </p:val>
                                        </p:tav>
                                      </p:tavLst>
                                    </p:anim>
                                    <p:animEffect transition="in" filter="fade">
                                      <p:cBhvr>
                                        <p:cTn id="9" dur="500"/>
                                        <p:tgtEl>
                                          <p:spTgt spid="76809"/>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76804"/>
                                        </p:tgtEl>
                                        <p:attrNameLst>
                                          <p:attrName>style.visibility</p:attrName>
                                        </p:attrNameLst>
                                      </p:cBhvr>
                                      <p:to>
                                        <p:strVal val="visible"/>
                                      </p:to>
                                    </p:set>
                                    <p:animEffect transition="in" filter="dissolve">
                                      <p:cBhvr>
                                        <p:cTn id="14" dur="500"/>
                                        <p:tgtEl>
                                          <p:spTgt spid="76804"/>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76807"/>
                                        </p:tgtEl>
                                        <p:attrNameLst>
                                          <p:attrName>style.visibility</p:attrName>
                                        </p:attrNameLst>
                                      </p:cBhvr>
                                      <p:to>
                                        <p:strVal val="visible"/>
                                      </p:to>
                                    </p:set>
                                    <p:animEffect transition="in" filter="checkerboard(across)">
                                      <p:cBhvr>
                                        <p:cTn id="19" dur="500"/>
                                        <p:tgtEl>
                                          <p:spTgt spid="76807"/>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76805"/>
                                        </p:tgtEl>
                                        <p:attrNameLst>
                                          <p:attrName>style.visibility</p:attrName>
                                        </p:attrNameLst>
                                      </p:cBhvr>
                                      <p:to>
                                        <p:strVal val="visible"/>
                                      </p:to>
                                    </p:set>
                                    <p:animEffect transition="in" filter="dissolve">
                                      <p:cBhvr>
                                        <p:cTn id="24" dur="500"/>
                                        <p:tgtEl>
                                          <p:spTgt spid="76805"/>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76808"/>
                                        </p:tgtEl>
                                        <p:attrNameLst>
                                          <p:attrName>style.visibility</p:attrName>
                                        </p:attrNameLst>
                                      </p:cBhvr>
                                      <p:to>
                                        <p:strVal val="visible"/>
                                      </p:to>
                                    </p:set>
                                    <p:animEffect transition="in" filter="checkerboard(across)">
                                      <p:cBhvr>
                                        <p:cTn id="29" dur="500"/>
                                        <p:tgtEl>
                                          <p:spTgt spid="76808"/>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76806"/>
                                        </p:tgtEl>
                                        <p:attrNameLst>
                                          <p:attrName>style.visibility</p:attrName>
                                        </p:attrNameLst>
                                      </p:cBhvr>
                                      <p:to>
                                        <p:strVal val="visible"/>
                                      </p:to>
                                    </p:set>
                                    <p:animEffect transition="in" filter="dissolve">
                                      <p:cBhvr>
                                        <p:cTn id="34" dur="500"/>
                                        <p:tgtEl>
                                          <p:spTgt spid="76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animBg="1"/>
      <p:bldP spid="76805" grpId="0" animBg="1"/>
      <p:bldP spid="76806" grpId="0" animBg="1"/>
      <p:bldP spid="76807" grpId="0" animBg="1"/>
      <p:bldP spid="76808" grpId="0" animBg="1"/>
      <p:bldP spid="7680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468312" y="1268413"/>
            <a:ext cx="8352159" cy="5256212"/>
          </a:xfrm>
        </p:spPr>
        <p:txBody>
          <a:bodyPr/>
          <a:lstStyle/>
          <a:p>
            <a:pPr marL="571500" indent="-571500" algn="l" rtl="0" eaLnBrk="1" hangingPunct="1">
              <a:buFont typeface="Wingdings" pitchFamily="2" charset="2"/>
              <a:buNone/>
            </a:pPr>
            <a:r>
              <a:rPr lang="fr-FR" sz="2800" b="1" i="1" dirty="0" smtClean="0">
                <a:solidFill>
                  <a:srgbClr val="0070C0"/>
                </a:solidFill>
                <a:latin typeface="Adobe Garamond Pro" pitchFamily="18" charset="0"/>
              </a:rPr>
              <a:t>1.L'audit de la gestion administrative du personnel:</a:t>
            </a:r>
            <a:endParaRPr lang="ar-MA" sz="2800" b="1" i="1" dirty="0" smtClean="0">
              <a:solidFill>
                <a:srgbClr val="0070C0"/>
              </a:solidFill>
              <a:latin typeface="Adobe Garamond Pro" pitchFamily="18" charset="0"/>
            </a:endParaRPr>
          </a:p>
          <a:p>
            <a:pPr marL="571500" indent="-571500" algn="l" rtl="0" eaLnBrk="1" hangingPunct="1">
              <a:buFont typeface="Wingdings" pitchFamily="2" charset="2"/>
              <a:buNone/>
            </a:pPr>
            <a:r>
              <a:rPr lang="fr-FR" sz="2400" b="1" i="1" dirty="0" smtClean="0">
                <a:latin typeface="Adobe Garamond Pro" pitchFamily="18" charset="0"/>
              </a:rPr>
              <a:t>Les directions générales commanditent quatre types de missions d’audit des activités opérationnelles d’administration du personnel :</a:t>
            </a:r>
          </a:p>
          <a:p>
            <a:pPr marL="839788" lvl="1" indent="-495300" algn="just" rtl="0" eaLnBrk="1" hangingPunct="1">
              <a:buClr>
                <a:schemeClr val="accent1"/>
              </a:buClr>
              <a:buFont typeface="Wingdings" pitchFamily="2" charset="2"/>
              <a:buChar char="Ø"/>
            </a:pPr>
            <a:r>
              <a:rPr lang="fr-FR" sz="1800" b="1" i="1" dirty="0" smtClean="0">
                <a:latin typeface="Adobe Garamond Pro" pitchFamily="18" charset="0"/>
              </a:rPr>
              <a:t>Les audits de conformité: </a:t>
            </a:r>
            <a:r>
              <a:rPr lang="fr-FR" sz="1800" i="1" dirty="0" smtClean="0">
                <a:latin typeface="Adobe Garamond Pro" pitchFamily="18" charset="0"/>
              </a:rPr>
              <a:t> </a:t>
            </a:r>
            <a:r>
              <a:rPr lang="fr-FR" sz="1800" b="1" i="1" dirty="0" smtClean="0">
                <a:solidFill>
                  <a:schemeClr val="accent2"/>
                </a:solidFill>
                <a:latin typeface="Adobe Garamond Pro" pitchFamily="18" charset="0"/>
              </a:rPr>
              <a:t>dans quelle mesure la fonction des ressources humaines assure t- elle l’administration des ressources humaines dans le respect des règles en vigueur ?</a:t>
            </a:r>
            <a:endParaRPr lang="ar-MA" sz="1800" b="1" i="1" dirty="0" smtClean="0">
              <a:solidFill>
                <a:schemeClr val="accent2"/>
              </a:solidFill>
              <a:latin typeface="Adobe Garamond Pro" pitchFamily="18" charset="0"/>
            </a:endParaRPr>
          </a:p>
          <a:p>
            <a:pPr marL="839788" lvl="1" indent="-495300" algn="just" rtl="0" eaLnBrk="1" hangingPunct="1">
              <a:buClr>
                <a:schemeClr val="accent1"/>
              </a:buClr>
              <a:buFont typeface="Wingdings" pitchFamily="2" charset="2"/>
              <a:buChar char="Ø"/>
            </a:pPr>
            <a:r>
              <a:rPr lang="fr-FR" sz="1800" b="1" i="1" dirty="0" smtClean="0">
                <a:latin typeface="Adobe Garamond Pro" pitchFamily="18" charset="0"/>
              </a:rPr>
              <a:t>Les audits d’efficacité:</a:t>
            </a:r>
            <a:r>
              <a:rPr lang="fr-FR" sz="1800" i="1" dirty="0" smtClean="0">
                <a:latin typeface="Adobe Garamond Pro" pitchFamily="18" charset="0"/>
              </a:rPr>
              <a:t> </a:t>
            </a:r>
            <a:r>
              <a:rPr lang="fr-FR" sz="1800" b="1" i="1" dirty="0" smtClean="0">
                <a:solidFill>
                  <a:schemeClr val="accent2"/>
                </a:solidFill>
                <a:latin typeface="Adobe Garamond Pro" pitchFamily="18" charset="0"/>
              </a:rPr>
              <a:t>La fonction ressources humaines réalise t-elle l’ensemble des activités opérationnelles prévues ?</a:t>
            </a:r>
            <a:endParaRPr lang="ar-MA" sz="1800" b="1" i="1" dirty="0" smtClean="0">
              <a:solidFill>
                <a:schemeClr val="accent2"/>
              </a:solidFill>
              <a:latin typeface="Adobe Garamond Pro" pitchFamily="18" charset="0"/>
            </a:endParaRPr>
          </a:p>
          <a:p>
            <a:pPr marL="839788" lvl="1" indent="-495300" algn="just" rtl="0" eaLnBrk="1" hangingPunct="1">
              <a:buClr>
                <a:schemeClr val="accent1"/>
              </a:buClr>
              <a:buFont typeface="Wingdings" pitchFamily="2" charset="2"/>
              <a:buChar char="Ø"/>
            </a:pPr>
            <a:r>
              <a:rPr lang="fr-FR" sz="1800" b="1" i="1" dirty="0" smtClean="0">
                <a:latin typeface="Adobe Garamond Pro" pitchFamily="18" charset="0"/>
              </a:rPr>
              <a:t>Les audits d’efficience: </a:t>
            </a:r>
            <a:r>
              <a:rPr lang="fr-FR" sz="1800" b="1" i="1" dirty="0" smtClean="0">
                <a:solidFill>
                  <a:schemeClr val="accent2"/>
                </a:solidFill>
                <a:latin typeface="Adobe Garamond Pro" pitchFamily="18" charset="0"/>
              </a:rPr>
              <a:t>La fonction des ressources humaines est elle suffisamment productive dans la réalisation de ses taches administratives globalement et dans chaque domaine ? </a:t>
            </a:r>
            <a:r>
              <a:rPr lang="fr-FR" sz="1800" i="1" dirty="0" smtClean="0">
                <a:solidFill>
                  <a:schemeClr val="accent2"/>
                </a:solidFill>
                <a:latin typeface="Adobe Garamond Pro" pitchFamily="18" charset="0"/>
              </a:rPr>
              <a:t> </a:t>
            </a:r>
            <a:endParaRPr lang="ar-MA" sz="1800" i="1" dirty="0" smtClean="0">
              <a:solidFill>
                <a:schemeClr val="accent2"/>
              </a:solidFill>
              <a:latin typeface="Adobe Garamond Pro" pitchFamily="18" charset="0"/>
            </a:endParaRPr>
          </a:p>
          <a:p>
            <a:pPr marL="839788" lvl="1" indent="-495300" algn="just">
              <a:buFont typeface="Wingdings" pitchFamily="2" charset="2"/>
              <a:buChar char="Ø"/>
            </a:pPr>
            <a:r>
              <a:rPr lang="fr-FR" sz="1800" b="1" i="1" dirty="0" smtClean="0">
                <a:latin typeface="Adobe Garamond Pro" pitchFamily="18" charset="0"/>
              </a:rPr>
              <a:t>Les audits stratégiques:</a:t>
            </a:r>
            <a:r>
              <a:rPr lang="fr-FR" sz="1800" i="1" dirty="0" smtClean="0">
                <a:latin typeface="Adobe Garamond Pro" pitchFamily="18" charset="0"/>
              </a:rPr>
              <a:t> </a:t>
            </a:r>
            <a:r>
              <a:rPr lang="fr-FR" sz="1800" b="1" i="1" dirty="0">
                <a:solidFill>
                  <a:schemeClr val="accent2"/>
                </a:solidFill>
                <a:latin typeface="Adobe Garamond Pro" pitchFamily="18" charset="0"/>
              </a:rPr>
              <a:t>dans quelle mesure </a:t>
            </a:r>
            <a:r>
              <a:rPr lang="fr-FR" sz="1800" b="1" i="1" dirty="0" smtClean="0">
                <a:solidFill>
                  <a:schemeClr val="accent2"/>
                </a:solidFill>
                <a:latin typeface="Adobe Garamond Pro" pitchFamily="18" charset="0"/>
              </a:rPr>
              <a:t> les</a:t>
            </a:r>
            <a:r>
              <a:rPr lang="fr-FR" sz="1800" b="1" i="1" dirty="0" smtClean="0">
                <a:latin typeface="Adobe Garamond Pro" pitchFamily="18" charset="0"/>
              </a:rPr>
              <a:t> </a:t>
            </a:r>
            <a:r>
              <a:rPr lang="fr-FR" sz="1800" b="1" i="1" dirty="0">
                <a:solidFill>
                  <a:schemeClr val="accent2"/>
                </a:solidFill>
                <a:latin typeface="Adobe Garamond Pro" pitchFamily="18" charset="0"/>
              </a:rPr>
              <a:t>orientations stratégiques peuvent assurer le meilleur service ressources humaines aux clients </a:t>
            </a:r>
            <a:r>
              <a:rPr lang="fr-FR" sz="1800" b="1" i="1" dirty="0" smtClean="0">
                <a:solidFill>
                  <a:schemeClr val="accent2"/>
                </a:solidFill>
                <a:latin typeface="Adobe Garamond Pro" pitchFamily="18" charset="0"/>
              </a:rPr>
              <a:t>internes .</a:t>
            </a:r>
            <a:endParaRPr lang="ar-MA" sz="1800" b="1" i="1" dirty="0">
              <a:solidFill>
                <a:schemeClr val="accent2"/>
              </a:solidFill>
              <a:latin typeface="Adobe Garamond Pro" pitchFamily="18" charset="0"/>
            </a:endParaRPr>
          </a:p>
          <a:p>
            <a:pPr marL="839788" lvl="1" indent="-495300" algn="l" rtl="0" eaLnBrk="1" hangingPunct="1">
              <a:buClr>
                <a:schemeClr val="accent1"/>
              </a:buClr>
              <a:buFont typeface="Wingdings" pitchFamily="2" charset="2"/>
              <a:buChar char="Ø"/>
            </a:pPr>
            <a:endParaRPr lang="fr-FR" sz="1800" i="1" dirty="0" smtClean="0">
              <a:latin typeface="Adobe Garamond Pro" pitchFamily="18" charset="0"/>
            </a:endParaRPr>
          </a:p>
        </p:txBody>
      </p:sp>
      <p:sp>
        <p:nvSpPr>
          <p:cNvPr id="33794" name="Rectangle 2"/>
          <p:cNvSpPr>
            <a:spLocks noGrp="1" noChangeArrowheads="1"/>
          </p:cNvSpPr>
          <p:nvPr>
            <p:ph type="title"/>
          </p:nvPr>
        </p:nvSpPr>
        <p:spPr>
          <a:xfrm>
            <a:off x="468313" y="620713"/>
            <a:ext cx="7543800" cy="504825"/>
          </a:xfrm>
        </p:spPr>
        <p:txBody>
          <a:bodyPr>
            <a:normAutofit fontScale="90000"/>
          </a:bodyPr>
          <a:lstStyle/>
          <a:p>
            <a:pPr rtl="0" eaLnBrk="1" hangingPunct="1">
              <a:defRPr/>
            </a:pPr>
            <a:r>
              <a:rPr lang="fr-FR" sz="2800" smtClean="0">
                <a:effectLst>
                  <a:outerShdw blurRad="38100" dist="38100" dir="2700000" algn="tl">
                    <a:srgbClr val="C0C0C0"/>
                  </a:outerShdw>
                </a:effectLst>
                <a:latin typeface="Adobe Garamond Pro" pitchFamily="18" charset="0"/>
              </a:rPr>
              <a:t>II- Les audits de la fonction RH</a:t>
            </a:r>
            <a:r>
              <a:rPr lang="ar-MA" sz="3500" smtClean="0">
                <a:latin typeface="Adobe Garamond Pro" pitchFamily="18" charset="0"/>
              </a:rPr>
              <a:t>:</a:t>
            </a:r>
            <a:endParaRPr lang="fr-FR" sz="3500" smtClean="0">
              <a:latin typeface="Adobe Garamond Pro"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395288" y="981075"/>
            <a:ext cx="8229600" cy="5616575"/>
          </a:xfrm>
        </p:spPr>
        <p:txBody>
          <a:bodyPr>
            <a:normAutofit lnSpcReduction="10000"/>
          </a:bodyPr>
          <a:lstStyle/>
          <a:p>
            <a:pPr algn="l" rtl="0" eaLnBrk="1" hangingPunct="1">
              <a:buFont typeface="Wingdings" pitchFamily="2" charset="2"/>
              <a:buChar char="q"/>
            </a:pPr>
            <a:endParaRPr lang="fr-FR" sz="2000" i="1" dirty="0" smtClean="0">
              <a:latin typeface="Adobe Garamond Pro" pitchFamily="18" charset="0"/>
            </a:endParaRPr>
          </a:p>
          <a:p>
            <a:pPr algn="just" rtl="0" eaLnBrk="1" hangingPunct="1">
              <a:buFont typeface="Wingdings" pitchFamily="2" charset="2"/>
              <a:buChar char="q"/>
            </a:pPr>
            <a:r>
              <a:rPr lang="fr-FR" sz="2000" i="1" dirty="0" smtClean="0">
                <a:latin typeface="Adobe Garamond Pro" pitchFamily="18" charset="0"/>
              </a:rPr>
              <a:t>Réduire les risques encourus en cas de non respect de dispositions légales, réglementaire, conventionnelles et contractuelles notamment celles assorties de sanctions. </a:t>
            </a:r>
          </a:p>
          <a:p>
            <a:pPr algn="just" rtl="0" eaLnBrk="1" hangingPunct="1">
              <a:buFont typeface="Wingdings" pitchFamily="2" charset="2"/>
              <a:buChar char="q"/>
            </a:pPr>
            <a:endParaRPr lang="fr-FR" sz="2000" i="1" dirty="0" smtClean="0">
              <a:latin typeface="Adobe Garamond Pro" pitchFamily="18" charset="0"/>
            </a:endParaRPr>
          </a:p>
          <a:p>
            <a:pPr algn="just" rtl="0" eaLnBrk="1" hangingPunct="1">
              <a:buFont typeface="Wingdings" pitchFamily="2" charset="2"/>
              <a:buChar char="q"/>
            </a:pPr>
            <a:r>
              <a:rPr lang="fr-FR" sz="2000" i="1" dirty="0" smtClean="0">
                <a:latin typeface="Adobe Garamond Pro" pitchFamily="18" charset="0"/>
              </a:rPr>
              <a:t>Garantir aux salariés et à leurs représentants le respect par l’entreprise de toute la réglementation applicable dans le domaine social.</a:t>
            </a:r>
          </a:p>
          <a:p>
            <a:pPr algn="just" rtl="0" eaLnBrk="1" hangingPunct="1">
              <a:buFont typeface="Wingdings" pitchFamily="2" charset="2"/>
              <a:buChar char="q"/>
            </a:pPr>
            <a:endParaRPr lang="fr-FR" sz="2000" i="1" dirty="0" smtClean="0">
              <a:latin typeface="Adobe Garamond Pro" pitchFamily="18" charset="0"/>
            </a:endParaRPr>
          </a:p>
          <a:p>
            <a:pPr algn="just" rtl="0" eaLnBrk="1" hangingPunct="1">
              <a:buFont typeface="Wingdings" pitchFamily="2" charset="2"/>
              <a:buChar char="q"/>
            </a:pPr>
            <a:r>
              <a:rPr lang="fr-FR" sz="2000" i="1" dirty="0" smtClean="0">
                <a:latin typeface="Adobe Garamond Pro" pitchFamily="18" charset="0"/>
              </a:rPr>
              <a:t>Garantir aux clients la conformité réglementaire car ils encourent eux même des risques : le respect des dispositions réglementaire est parfois formellement exigé par les clients.</a:t>
            </a:r>
          </a:p>
          <a:p>
            <a:pPr algn="just" rtl="0" eaLnBrk="1" hangingPunct="1">
              <a:buFont typeface="Wingdings" pitchFamily="2" charset="2"/>
              <a:buChar char="q"/>
            </a:pPr>
            <a:endParaRPr lang="fr-FR" sz="2000" i="1" dirty="0" smtClean="0">
              <a:latin typeface="Adobe Garamond Pro" pitchFamily="18" charset="0"/>
            </a:endParaRPr>
          </a:p>
          <a:p>
            <a:pPr algn="just" rtl="0" eaLnBrk="1" hangingPunct="1">
              <a:buFont typeface="Wingdings" pitchFamily="2" charset="2"/>
              <a:buChar char="q"/>
            </a:pPr>
            <a:r>
              <a:rPr lang="fr-FR" sz="2000" i="1" dirty="0" smtClean="0">
                <a:latin typeface="Adobe Garamond Pro" pitchFamily="18" charset="0"/>
              </a:rPr>
              <a:t>Garantir à toutes les parties prenantes concernées que l’entreprise respecte l’ensemble des règles en vigueur et des engagements pris</a:t>
            </a:r>
            <a:r>
              <a:rPr lang="fr-FR" sz="2000" dirty="0" smtClean="0">
                <a:latin typeface="Adobe Garamond Pro" pitchFamily="18" charset="0"/>
              </a:rPr>
              <a:t> </a:t>
            </a:r>
          </a:p>
          <a:p>
            <a:pPr algn="just" rtl="0" eaLnBrk="1" hangingPunct="1">
              <a:buFont typeface="Wingdings" pitchFamily="2" charset="2"/>
              <a:buChar char="q"/>
            </a:pPr>
            <a:endParaRPr lang="fr-FR" sz="2000" i="1" dirty="0" smtClean="0">
              <a:latin typeface="Adobe Garamond Pro" pitchFamily="18" charset="0"/>
            </a:endParaRPr>
          </a:p>
          <a:p>
            <a:pPr algn="just" rtl="0" eaLnBrk="1" hangingPunct="1">
              <a:buFont typeface="Wingdings" pitchFamily="2" charset="2"/>
              <a:buChar char="q"/>
            </a:pPr>
            <a:r>
              <a:rPr lang="fr-FR" sz="2000" i="1" dirty="0" smtClean="0">
                <a:latin typeface="Adobe Garamond Pro" pitchFamily="18" charset="0"/>
              </a:rPr>
              <a:t>Garantir la qualité des informations ressources humaines utilisées dans les décisions de gestion </a:t>
            </a:r>
            <a:r>
              <a:rPr lang="fr-FR" sz="2000" dirty="0" smtClean="0">
                <a:latin typeface="Adobe Garamond Pro" pitchFamily="18" charset="0"/>
              </a:rPr>
              <a:t> </a:t>
            </a:r>
            <a:endParaRPr lang="fr-FR" sz="2000" i="1" dirty="0" smtClean="0">
              <a:latin typeface="Adobe Garamond Pro" pitchFamily="18" charset="0"/>
            </a:endParaRPr>
          </a:p>
          <a:p>
            <a:pPr algn="l" rtl="0" eaLnBrk="1" hangingPunct="1">
              <a:buFont typeface="Wingdings" pitchFamily="2" charset="2"/>
              <a:buChar char="q"/>
            </a:pPr>
            <a:endParaRPr lang="fr-FR" sz="2000" i="1" dirty="0" smtClean="0">
              <a:latin typeface="Adobe Garamond Pro" pitchFamily="18" charset="0"/>
            </a:endParaRPr>
          </a:p>
          <a:p>
            <a:pPr algn="l" rtl="0" eaLnBrk="1" hangingPunct="1">
              <a:buFont typeface="Wingdings" pitchFamily="2" charset="2"/>
              <a:buNone/>
            </a:pPr>
            <a:endParaRPr lang="fr-FR" sz="2000" i="1" dirty="0" smtClean="0">
              <a:latin typeface="Adobe Garamond Pro" pitchFamily="18" charset="0"/>
            </a:endParaRPr>
          </a:p>
        </p:txBody>
      </p:sp>
      <p:sp>
        <p:nvSpPr>
          <p:cNvPr id="19460" name="Text Box 8"/>
          <p:cNvSpPr txBox="1">
            <a:spLocks noChangeArrowheads="1"/>
          </p:cNvSpPr>
          <p:nvPr/>
        </p:nvSpPr>
        <p:spPr bwMode="auto">
          <a:xfrm>
            <a:off x="1116013" y="2492375"/>
            <a:ext cx="7632700" cy="366713"/>
          </a:xfrm>
          <a:prstGeom prst="rect">
            <a:avLst/>
          </a:prstGeom>
          <a:noFill/>
          <a:ln w="9525">
            <a:noFill/>
            <a:miter lim="800000"/>
            <a:headEnd/>
            <a:tailEnd/>
          </a:ln>
        </p:spPr>
        <p:txBody>
          <a:bodyPr>
            <a:spAutoFit/>
          </a:bodyPr>
          <a:lstStyle/>
          <a:p>
            <a:pPr algn="r">
              <a:spcBef>
                <a:spcPct val="50000"/>
              </a:spcBef>
              <a:buClrTx/>
              <a:buSzTx/>
              <a:buFontTx/>
              <a:buNone/>
            </a:pPr>
            <a:endParaRPr lang="fr-FR" sz="1800" b="0" i="0"/>
          </a:p>
        </p:txBody>
      </p:sp>
      <p:sp>
        <p:nvSpPr>
          <p:cNvPr id="34828" name="Text Box 12"/>
          <p:cNvSpPr txBox="1">
            <a:spLocks noChangeArrowheads="1"/>
          </p:cNvSpPr>
          <p:nvPr/>
        </p:nvSpPr>
        <p:spPr bwMode="auto">
          <a:xfrm rot="349969">
            <a:off x="1331640" y="404811"/>
            <a:ext cx="5615855" cy="646331"/>
          </a:xfrm>
          <a:prstGeom prst="rect">
            <a:avLst/>
          </a:prstGeom>
          <a:solidFill>
            <a:srgbClr val="0070C0"/>
          </a:solid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rtl="0">
              <a:spcBef>
                <a:spcPct val="50000"/>
              </a:spcBef>
              <a:buClrTx/>
              <a:buSzTx/>
              <a:buFontTx/>
              <a:buNone/>
              <a:defRPr/>
            </a:pPr>
            <a:r>
              <a:rPr lang="fr-FR" sz="3600" b="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      </a:t>
            </a:r>
            <a:r>
              <a:rPr lang="fr-FR" sz="3200" b="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Les audits de </a:t>
            </a:r>
            <a:r>
              <a:rPr lang="fr-FR" sz="3200" b="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conformité</a:t>
            </a:r>
            <a:endParaRPr lang="en-US" sz="3200" b="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p:txBody>
          <a:bodyPr>
            <a:normAutofit/>
          </a:bodyPr>
          <a:lstStyle/>
          <a:p>
            <a:pPr algn="l" rtl="0" eaLnBrk="1" hangingPunct="1"/>
            <a:r>
              <a:rPr lang="fr-FR" sz="2400" i="1" smtClean="0">
                <a:latin typeface="Adobe Garamond Pro" pitchFamily="18" charset="0"/>
              </a:rPr>
              <a:t>L’atteinte des objectifs opérationnels est auditée dans les différents domaines de l’administration ressources humaines </a:t>
            </a:r>
            <a:endParaRPr lang="ar-MA" sz="2400" i="1" smtClean="0">
              <a:latin typeface="Adobe Garamond Pro" pitchFamily="18" charset="0"/>
            </a:endParaRPr>
          </a:p>
          <a:p>
            <a:pPr algn="l" rtl="0" eaLnBrk="1" hangingPunct="1"/>
            <a:endParaRPr lang="fr-FR" sz="2400" i="1" smtClean="0">
              <a:latin typeface="Adobe Garamond Pro" pitchFamily="18" charset="0"/>
            </a:endParaRPr>
          </a:p>
          <a:p>
            <a:pPr algn="l" rtl="0" eaLnBrk="1" hangingPunct="1"/>
            <a:r>
              <a:rPr lang="fr-FR" sz="2400" i="1" smtClean="0">
                <a:latin typeface="Adobe Garamond Pro" pitchFamily="18" charset="0"/>
              </a:rPr>
              <a:t>Le respect des délais en gestion des ressources humaines est un point essentiel</a:t>
            </a:r>
            <a:r>
              <a:rPr lang="fr-FR" sz="2400" smtClean="0">
                <a:latin typeface="Adobe Garamond Pro" pitchFamily="18" charset="0"/>
              </a:rPr>
              <a:t> </a:t>
            </a:r>
          </a:p>
          <a:p>
            <a:pPr algn="l" rtl="0" eaLnBrk="1" hangingPunct="1"/>
            <a:endParaRPr lang="fr-FR" sz="2400" i="1" smtClean="0">
              <a:latin typeface="Adobe Garamond Pro" pitchFamily="18" charset="0"/>
            </a:endParaRPr>
          </a:p>
          <a:p>
            <a:pPr algn="l" rtl="0" eaLnBrk="1" hangingPunct="1"/>
            <a:r>
              <a:rPr lang="fr-FR" sz="2400" i="1" smtClean="0">
                <a:latin typeface="Adobe Garamond Pro" pitchFamily="18" charset="0"/>
              </a:rPr>
              <a:t>L’audit du système d’information des ressources humaines porte sur sa contribution à l’accomplissement dans les  délais de toutes les activités d’administration ressources humaines et sur la qualité des informations disponibles. </a:t>
            </a:r>
          </a:p>
          <a:p>
            <a:pPr algn="l" rtl="0" eaLnBrk="1" hangingPunct="1"/>
            <a:endParaRPr lang="fr-FR" sz="2400" i="1" smtClean="0">
              <a:latin typeface="Adobe Garamond Pro" pitchFamily="18" charset="0"/>
            </a:endParaRPr>
          </a:p>
        </p:txBody>
      </p:sp>
      <p:sp>
        <p:nvSpPr>
          <p:cNvPr id="36869" name="Text Box 5"/>
          <p:cNvSpPr txBox="1">
            <a:spLocks noChangeArrowheads="1"/>
          </p:cNvSpPr>
          <p:nvPr/>
        </p:nvSpPr>
        <p:spPr bwMode="auto">
          <a:xfrm>
            <a:off x="1979712" y="285728"/>
            <a:ext cx="5140201" cy="646331"/>
          </a:xfrm>
          <a:prstGeom prst="rect">
            <a:avLst/>
          </a:prstGeom>
          <a:solidFill>
            <a:srgbClr val="0070C0"/>
          </a:solid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rtl="0">
              <a:spcBef>
                <a:spcPct val="50000"/>
              </a:spcBef>
              <a:buClrTx/>
              <a:buSzTx/>
              <a:buFontTx/>
              <a:buNone/>
              <a:defRPr/>
            </a:pPr>
            <a:r>
              <a:rPr lang="fr-FR" sz="32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   </a:t>
            </a:r>
            <a:r>
              <a:rPr lang="fr-FR" sz="36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Les </a:t>
            </a:r>
            <a:r>
              <a:rPr lang="fr-FR" sz="36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audits  </a:t>
            </a:r>
            <a:r>
              <a:rPr lang="fr-FR" sz="36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d’efficacité</a:t>
            </a:r>
            <a:r>
              <a:rPr lang="ar-MA" sz="3600" i="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 </a:t>
            </a:r>
            <a:r>
              <a:rPr lang="en-US" sz="3600" b="0" i="0" dirty="0">
                <a:latin typeface="Adobe Garamond Pro" pitchFamily="18" charset="0"/>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p:txBody>
          <a:bodyPr/>
          <a:lstStyle/>
          <a:p>
            <a:pPr algn="justLow" rtl="0" eaLnBrk="1" hangingPunct="1">
              <a:buFont typeface="Symbol" pitchFamily="18" charset="2"/>
              <a:buChar char=""/>
              <a:defRPr/>
            </a:pPr>
            <a:r>
              <a:rPr lang="fr-FR" sz="2400" b="1" i="1" u="sng" smtClean="0">
                <a:solidFill>
                  <a:schemeClr val="tx2"/>
                </a:solidFill>
                <a:effectLst>
                  <a:outerShdw blurRad="38100" dist="38100" dir="2700000" algn="tl">
                    <a:srgbClr val="C0C0C0"/>
                  </a:outerShdw>
                </a:effectLst>
                <a:latin typeface="Adobe Garamond Pro" pitchFamily="18" charset="0"/>
              </a:rPr>
              <a:t>L’audit global d’efficience</a:t>
            </a:r>
            <a:r>
              <a:rPr lang="fr-FR" sz="2400" b="1" i="1" smtClean="0">
                <a:latin typeface="Adobe Garamond Pro" pitchFamily="18" charset="0"/>
              </a:rPr>
              <a:t> :repose sur des référentiels sectoriels, nationaux et internationaux. Deux indicateurs sont principalement utilisés :</a:t>
            </a:r>
          </a:p>
          <a:p>
            <a:pPr algn="justLow" rtl="0" eaLnBrk="1" hangingPunct="1">
              <a:buClr>
                <a:schemeClr val="accent2"/>
              </a:buClr>
              <a:buFont typeface="Wingdings" pitchFamily="2" charset="2"/>
              <a:buChar char="ü"/>
              <a:defRPr/>
            </a:pPr>
            <a:endParaRPr lang="fr-FR" sz="2000" b="1" i="1" smtClean="0">
              <a:latin typeface="Adobe Garamond Pro" pitchFamily="18" charset="0"/>
            </a:endParaRPr>
          </a:p>
          <a:p>
            <a:pPr lvl="1" algn="justLow" rtl="0" eaLnBrk="1" hangingPunct="1">
              <a:buFont typeface="Wingdings" pitchFamily="2" charset="2"/>
              <a:buChar char="ü"/>
              <a:defRPr/>
            </a:pPr>
            <a:r>
              <a:rPr lang="fr-FR" sz="2000" b="1" i="1" u="sng" smtClean="0">
                <a:effectLst>
                  <a:outerShdw blurRad="38100" dist="38100" dir="2700000" algn="tl">
                    <a:srgbClr val="C0C0C0"/>
                  </a:outerShdw>
                </a:effectLst>
                <a:latin typeface="Adobe Garamond Pro" pitchFamily="18" charset="0"/>
              </a:rPr>
              <a:t>Le ratio</a:t>
            </a:r>
            <a:r>
              <a:rPr lang="fr-FR" sz="1800" b="1" i="1" smtClean="0">
                <a:latin typeface="Adobe Garamond Pro" pitchFamily="18" charset="0"/>
              </a:rPr>
              <a:t>: </a:t>
            </a:r>
            <a:r>
              <a:rPr lang="fr-FR" sz="1800" b="1" i="1" smtClean="0">
                <a:solidFill>
                  <a:schemeClr val="accent2"/>
                </a:solidFill>
                <a:effectLst>
                  <a:outerShdw blurRad="38100" dist="38100" dir="2700000" algn="tl">
                    <a:srgbClr val="C0C0C0"/>
                  </a:outerShdw>
                </a:effectLst>
                <a:latin typeface="Adobe Garamond Pro" pitchFamily="18" charset="0"/>
              </a:rPr>
              <a:t>effectif fonction ressources humaines /effectif de l’entreprise</a:t>
            </a:r>
            <a:r>
              <a:rPr lang="fr-FR" sz="1800" i="1" smtClean="0">
                <a:latin typeface="Adobe Garamond Pro" pitchFamily="18" charset="0"/>
              </a:rPr>
              <a:t> </a:t>
            </a:r>
            <a:endParaRPr lang="fr-FR" sz="1800" b="1" i="1" smtClean="0">
              <a:latin typeface="Adobe Garamond Pro" pitchFamily="18" charset="0"/>
            </a:endParaRPr>
          </a:p>
          <a:p>
            <a:pPr algn="l" rtl="0" eaLnBrk="1" hangingPunct="1">
              <a:buFont typeface="Wingdings" pitchFamily="2" charset="2"/>
              <a:buNone/>
              <a:defRPr/>
            </a:pPr>
            <a:r>
              <a:rPr lang="fr-FR" sz="1800" b="1" i="1" smtClean="0">
                <a:latin typeface="Adobe Garamond Pro" pitchFamily="18" charset="0"/>
              </a:rPr>
              <a:t>Notons que le développement de l’externalisation modifie le ratio d’une entreprise sans pour autant en améliorer automatiquement l’efficience.</a:t>
            </a:r>
          </a:p>
          <a:p>
            <a:pPr algn="l" rtl="0" eaLnBrk="1" hangingPunct="1">
              <a:buFont typeface="Wingdings" pitchFamily="2" charset="2"/>
              <a:buNone/>
              <a:defRPr/>
            </a:pPr>
            <a:endParaRPr lang="fr-FR" sz="1800" b="1" i="1" smtClean="0">
              <a:latin typeface="Adobe Garamond Pro" pitchFamily="18" charset="0"/>
            </a:endParaRPr>
          </a:p>
          <a:p>
            <a:pPr lvl="1" algn="l" rtl="0" eaLnBrk="1" hangingPunct="1">
              <a:buSzPct val="80000"/>
              <a:buFont typeface="Wingdings" pitchFamily="2" charset="2"/>
              <a:buChar char="ü"/>
              <a:defRPr/>
            </a:pPr>
            <a:r>
              <a:rPr lang="fr-FR" sz="1800" b="1" i="1" u="sng" smtClean="0">
                <a:effectLst>
                  <a:outerShdw blurRad="38100" dist="38100" dir="2700000" algn="tl">
                    <a:srgbClr val="C0C0C0"/>
                  </a:outerShdw>
                </a:effectLst>
                <a:latin typeface="Adobe Garamond Pro" pitchFamily="18" charset="0"/>
              </a:rPr>
              <a:t>Le coût complet de la fonction ressources humaines</a:t>
            </a:r>
            <a:r>
              <a:rPr lang="fr-FR" sz="1800" b="1" i="1" smtClean="0">
                <a:latin typeface="Adobe Garamond Pro" pitchFamily="18" charset="0"/>
              </a:rPr>
              <a:t> par salarié intègre toutes les charges de la fonction, y compris les factures des prestataires  externes assumant des tâches d’administration du personnel. </a:t>
            </a:r>
          </a:p>
        </p:txBody>
      </p:sp>
      <p:sp>
        <p:nvSpPr>
          <p:cNvPr id="38918" name="Text Box 6"/>
          <p:cNvSpPr txBox="1">
            <a:spLocks noChangeArrowheads="1"/>
          </p:cNvSpPr>
          <p:nvPr/>
        </p:nvSpPr>
        <p:spPr bwMode="auto">
          <a:xfrm>
            <a:off x="900113" y="548680"/>
            <a:ext cx="4535983" cy="584775"/>
          </a:xfrm>
          <a:prstGeom prst="rect">
            <a:avLst/>
          </a:prstGeom>
          <a:solidFill>
            <a:srgbClr val="0070C0"/>
          </a:solid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rtl="0">
              <a:spcBef>
                <a:spcPct val="50000"/>
              </a:spcBef>
              <a:buClrTx/>
              <a:buSzTx/>
              <a:buFontTx/>
              <a:buNone/>
              <a:defRPr/>
            </a:pPr>
            <a:r>
              <a:rPr lang="fr-FR" sz="32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        </a:t>
            </a:r>
            <a:r>
              <a:rPr lang="fr-FR" sz="28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Les audits d’efficience</a:t>
            </a:r>
            <a:endParaRPr lang="en-US" sz="28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p:txBody>
          <a:bodyPr/>
          <a:lstStyle/>
          <a:p>
            <a:pPr lvl="1" algn="l" rtl="0" eaLnBrk="1" hangingPunct="1">
              <a:buClr>
                <a:schemeClr val="accent1"/>
              </a:buClr>
              <a:buFont typeface="Wingdings" pitchFamily="2" charset="2"/>
              <a:buChar char="Ø"/>
            </a:pPr>
            <a:endParaRPr lang="fr-FR" sz="2400" b="1" i="1" dirty="0" smtClean="0">
              <a:latin typeface="Adobe Garamond Pro" pitchFamily="18" charset="0"/>
            </a:endParaRPr>
          </a:p>
          <a:p>
            <a:pPr lvl="1" algn="l" rtl="0" eaLnBrk="1" hangingPunct="1">
              <a:buClr>
                <a:schemeClr val="accent1"/>
              </a:buClr>
              <a:buFont typeface="Wingdings" pitchFamily="2" charset="2"/>
              <a:buChar char="Ø"/>
            </a:pPr>
            <a:endParaRPr lang="fr-FR" sz="2400" b="1" i="1" dirty="0" smtClean="0">
              <a:latin typeface="Adobe Garamond Pro" pitchFamily="18" charset="0"/>
            </a:endParaRPr>
          </a:p>
          <a:p>
            <a:pPr lvl="1" algn="l" rtl="0" eaLnBrk="1" hangingPunct="1">
              <a:buClr>
                <a:schemeClr val="accent1"/>
              </a:buClr>
              <a:buFont typeface="Wingdings" pitchFamily="2" charset="2"/>
              <a:buChar char="Ø"/>
            </a:pPr>
            <a:endParaRPr lang="fr-FR" sz="2400" b="1" i="1" dirty="0" smtClean="0">
              <a:solidFill>
                <a:srgbClr val="CC66FF"/>
              </a:solidFill>
              <a:latin typeface="Adobe Garamond Pro" pitchFamily="18" charset="0"/>
            </a:endParaRPr>
          </a:p>
        </p:txBody>
      </p:sp>
      <p:sp>
        <p:nvSpPr>
          <p:cNvPr id="53253" name="AutoShape 5"/>
          <p:cNvSpPr>
            <a:spLocks noChangeArrowheads="1"/>
          </p:cNvSpPr>
          <p:nvPr/>
        </p:nvSpPr>
        <p:spPr bwMode="auto">
          <a:xfrm>
            <a:off x="1000100" y="3071810"/>
            <a:ext cx="7488237" cy="107950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lgn="ctr">
              <a:spcBef>
                <a:spcPct val="0"/>
              </a:spcBef>
              <a:buClrTx/>
              <a:buSzTx/>
              <a:buFontTx/>
              <a:buNone/>
              <a:defRPr/>
            </a:pPr>
            <a:r>
              <a:rPr lang="fr-FR" sz="4000" b="1" dirty="0">
                <a:solidFill>
                  <a:schemeClr val="bg1"/>
                </a:solidFill>
                <a:latin typeface="Adobe Garamond Pro" pitchFamily="18" charset="0"/>
              </a:rPr>
              <a:t>Introduction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3253"/>
                                        </p:tgtEl>
                                        <p:attrNameLst>
                                          <p:attrName>style.visibility</p:attrName>
                                        </p:attrNameLst>
                                      </p:cBhvr>
                                      <p:to>
                                        <p:strVal val="visible"/>
                                      </p:to>
                                    </p:set>
                                    <p:anim calcmode="lin" valueType="num">
                                      <p:cBhvr>
                                        <p:cTn id="7" dur="500" fill="hold"/>
                                        <p:tgtEl>
                                          <p:spTgt spid="53253"/>
                                        </p:tgtEl>
                                        <p:attrNameLst>
                                          <p:attrName>ppt_w</p:attrName>
                                        </p:attrNameLst>
                                      </p:cBhvr>
                                      <p:tavLst>
                                        <p:tav tm="0">
                                          <p:val>
                                            <p:fltVal val="0"/>
                                          </p:val>
                                        </p:tav>
                                        <p:tav tm="100000">
                                          <p:val>
                                            <p:strVal val="#ppt_w"/>
                                          </p:val>
                                        </p:tav>
                                      </p:tavLst>
                                    </p:anim>
                                    <p:anim calcmode="lin" valueType="num">
                                      <p:cBhvr>
                                        <p:cTn id="8" dur="500" fill="hold"/>
                                        <p:tgtEl>
                                          <p:spTgt spid="53253"/>
                                        </p:tgtEl>
                                        <p:attrNameLst>
                                          <p:attrName>ppt_h</p:attrName>
                                        </p:attrNameLst>
                                      </p:cBhvr>
                                      <p:tavLst>
                                        <p:tav tm="0">
                                          <p:val>
                                            <p:fltVal val="0"/>
                                          </p:val>
                                        </p:tav>
                                        <p:tav tm="100000">
                                          <p:val>
                                            <p:strVal val="#ppt_h"/>
                                          </p:val>
                                        </p:tav>
                                      </p:tavLst>
                                    </p:anim>
                                    <p:animEffect transition="in" filter="fade">
                                      <p:cBhvr>
                                        <p:cTn id="9" dur="500"/>
                                        <p:tgtEl>
                                          <p:spTgt spid="53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57200" y="1196975"/>
            <a:ext cx="8229600" cy="4933950"/>
          </a:xfrm>
        </p:spPr>
        <p:txBody>
          <a:bodyPr>
            <a:normAutofit/>
          </a:bodyPr>
          <a:lstStyle/>
          <a:p>
            <a:pPr algn="l" rtl="0" eaLnBrk="1" hangingPunct="1">
              <a:defRPr/>
            </a:pPr>
            <a:r>
              <a:rPr lang="fr-FR" i="1" u="sng" dirty="0" smtClean="0">
                <a:solidFill>
                  <a:schemeClr val="tx2"/>
                </a:solidFill>
                <a:effectLst>
                  <a:outerShdw blurRad="38100" dist="38100" dir="2700000" algn="tl">
                    <a:srgbClr val="C0C0C0"/>
                  </a:outerShdw>
                </a:effectLst>
                <a:latin typeface="Adobe Garamond Pro" pitchFamily="18" charset="0"/>
              </a:rPr>
              <a:t>Les audits par activités</a:t>
            </a:r>
            <a:r>
              <a:rPr lang="fr-FR" i="1" dirty="0" smtClean="0">
                <a:latin typeface="Adobe Garamond Pro" pitchFamily="18" charset="0"/>
              </a:rPr>
              <a:t> concernent de nombreux domaines:</a:t>
            </a:r>
          </a:p>
          <a:p>
            <a:pPr algn="just" rtl="0" eaLnBrk="1" hangingPunct="1">
              <a:buClr>
                <a:schemeClr val="accent2"/>
              </a:buClr>
              <a:buFont typeface="Wingdings" pitchFamily="2" charset="2"/>
              <a:buChar char="ü"/>
              <a:defRPr/>
            </a:pPr>
            <a:r>
              <a:rPr lang="fr-FR" sz="2000" i="1" dirty="0" smtClean="0">
                <a:latin typeface="Adobe Garamond Pro" pitchFamily="18" charset="0"/>
              </a:rPr>
              <a:t>Le coût de la paie intégrant les salaires du personnel dédié, l’amortissement des progiciels et leur maintenance et les frais généraux du service, est comparé à celui des différentes propositions d’externalisation.</a:t>
            </a:r>
          </a:p>
          <a:p>
            <a:pPr algn="just" rtl="0" eaLnBrk="1" hangingPunct="1">
              <a:buClr>
                <a:schemeClr val="accent2"/>
              </a:buClr>
              <a:buFont typeface="Wingdings" pitchFamily="2" charset="2"/>
              <a:buNone/>
              <a:defRPr/>
            </a:pPr>
            <a:r>
              <a:rPr lang="fr-FR" sz="2000" i="1" dirty="0" smtClean="0">
                <a:latin typeface="Adobe Garamond Pro" pitchFamily="18" charset="0"/>
              </a:rPr>
              <a:t> </a:t>
            </a:r>
          </a:p>
          <a:p>
            <a:pPr algn="just" rtl="0" eaLnBrk="1" hangingPunct="1">
              <a:buClr>
                <a:schemeClr val="accent2"/>
              </a:buClr>
              <a:buFont typeface="Wingdings" pitchFamily="2" charset="2"/>
              <a:buChar char="ü"/>
              <a:defRPr/>
            </a:pPr>
            <a:r>
              <a:rPr lang="fr-FR" sz="2000" i="1" dirty="0" smtClean="0">
                <a:latin typeface="Adobe Garamond Pro" pitchFamily="18" charset="0"/>
              </a:rPr>
              <a:t>Le coût de recrutement, décomposé pour les différentes étapes, est également suivi dans le temps est comparé avec celui d’autres entreprises ou de la sous-traitance</a:t>
            </a:r>
            <a:r>
              <a:rPr lang="ar-MA" sz="2000" i="1" dirty="0" smtClean="0">
                <a:latin typeface="Adobe Garamond Pro" pitchFamily="18" charset="0"/>
              </a:rPr>
              <a:t>.</a:t>
            </a:r>
            <a:r>
              <a:rPr lang="en-US" sz="2000" i="1" dirty="0" smtClean="0">
                <a:latin typeface="Adobe Garamond Pro" pitchFamily="18" charset="0"/>
              </a:rPr>
              <a:t> </a:t>
            </a:r>
            <a:endParaRPr lang="ar-MA" sz="2000" i="1" dirty="0" smtClean="0">
              <a:latin typeface="Adobe Garamond Pro" pitchFamily="18" charset="0"/>
            </a:endParaRPr>
          </a:p>
          <a:p>
            <a:pPr algn="just" rtl="0" eaLnBrk="1" hangingPunct="1">
              <a:buClr>
                <a:schemeClr val="accent2"/>
              </a:buClr>
              <a:buFont typeface="Wingdings" pitchFamily="2" charset="2"/>
              <a:buChar char="ü"/>
              <a:defRPr/>
            </a:pPr>
            <a:endParaRPr lang="ar-MA" sz="2000" i="1" dirty="0" smtClean="0">
              <a:latin typeface="Adobe Garamond Pro" pitchFamily="18" charset="0"/>
            </a:endParaRPr>
          </a:p>
          <a:p>
            <a:pPr algn="just" rtl="0" eaLnBrk="1" hangingPunct="1">
              <a:buClr>
                <a:schemeClr val="accent2"/>
              </a:buClr>
              <a:buFont typeface="Wingdings" pitchFamily="2" charset="2"/>
              <a:buChar char="ü"/>
              <a:defRPr/>
            </a:pPr>
            <a:r>
              <a:rPr lang="fr-FR" sz="2000" i="1" dirty="0" smtClean="0">
                <a:latin typeface="Adobe Garamond Pro" pitchFamily="18" charset="0"/>
              </a:rPr>
              <a:t>Le coût de la gestion du temps, de la gestion de la formation, de la gestion de composantes de la rémunération et d’avantages sociaux est également audité. </a:t>
            </a:r>
            <a:endParaRPr lang="fr-FR" sz="2000" dirty="0" smtClean="0">
              <a:latin typeface="Adobe Garamond Pro" pitchFamily="18" charset="0"/>
            </a:endParaRPr>
          </a:p>
        </p:txBody>
      </p:sp>
      <p:sp>
        <p:nvSpPr>
          <p:cNvPr id="5" name="Text Box 6"/>
          <p:cNvSpPr txBox="1">
            <a:spLocks noGrp="1" noChangeArrowheads="1"/>
          </p:cNvSpPr>
          <p:nvPr>
            <p:ph type="title"/>
          </p:nvPr>
        </p:nvSpPr>
        <p:spPr bwMode="auto">
          <a:xfrm>
            <a:off x="611560" y="116632"/>
            <a:ext cx="6624736" cy="584775"/>
          </a:xfrm>
          <a:prstGeom prst="rect">
            <a:avLst/>
          </a:prstGeom>
          <a:solidFill>
            <a:srgbClr val="0070C0"/>
          </a:solid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rtl="0">
              <a:spcBef>
                <a:spcPct val="50000"/>
              </a:spcBef>
              <a:buClrTx/>
              <a:buSzTx/>
              <a:buFontTx/>
              <a:buNone/>
              <a:defRPr/>
            </a:pPr>
            <a:r>
              <a:rPr lang="fr-FR" sz="32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        </a:t>
            </a:r>
            <a:r>
              <a:rPr lang="fr-FR" sz="28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rPr>
              <a:t>Les audits d’efficience</a:t>
            </a:r>
            <a:endParaRPr lang="en-US" sz="28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dobe Garamond Pro"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457200" y="1341438"/>
            <a:ext cx="8229600" cy="5256212"/>
          </a:xfrm>
        </p:spPr>
        <p:txBody>
          <a:bodyPr>
            <a:normAutofit/>
          </a:bodyPr>
          <a:lstStyle/>
          <a:p>
            <a:pPr algn="l" rtl="0" eaLnBrk="1" hangingPunct="1">
              <a:buFont typeface="Wingdings" pitchFamily="2" charset="2"/>
              <a:buNone/>
            </a:pPr>
            <a:r>
              <a:rPr lang="fr-FR" sz="2400" b="1" i="1" dirty="0" smtClean="0">
                <a:latin typeface="Adobe Garamond Pro" pitchFamily="18" charset="0"/>
              </a:rPr>
              <a:t>Deux orientations stratégiques pour assurer le meilleur service ressources humaines aux clients internes peuvent faire l’objet de missions confiées à l’auditeur social :</a:t>
            </a:r>
            <a:endParaRPr lang="ar-MA" sz="2400" b="1" i="1" dirty="0" smtClean="0">
              <a:latin typeface="Adobe Garamond Pro" pitchFamily="18" charset="0"/>
            </a:endParaRPr>
          </a:p>
          <a:p>
            <a:pPr lvl="1" algn="l" rtl="0" eaLnBrk="1" hangingPunct="1">
              <a:buFont typeface="Wingdings" pitchFamily="2" charset="2"/>
              <a:buChar char="ü"/>
            </a:pPr>
            <a:r>
              <a:rPr lang="fr-FR" sz="1800" b="1" i="1" dirty="0" smtClean="0">
                <a:solidFill>
                  <a:schemeClr val="accent2"/>
                </a:solidFill>
                <a:latin typeface="Adobe Garamond Pro" pitchFamily="18" charset="0"/>
              </a:rPr>
              <a:t>L’audit de e- RH</a:t>
            </a:r>
            <a:r>
              <a:rPr lang="fr-FR" sz="1800" b="1" i="1" dirty="0" smtClean="0">
                <a:latin typeface="Adobe Garamond Pro" pitchFamily="18" charset="0"/>
              </a:rPr>
              <a:t> : l’auditeur vérifie si l’entreprise bénéficie pleinement de tous les TIC pour améliorer sa productivité et réduire ses coûts.</a:t>
            </a:r>
          </a:p>
          <a:p>
            <a:pPr lvl="1" algn="l" rtl="0" eaLnBrk="1" hangingPunct="1">
              <a:buFont typeface="Wingdings" pitchFamily="2" charset="2"/>
              <a:buChar char="ü"/>
            </a:pPr>
            <a:r>
              <a:rPr lang="fr-FR" sz="1800" dirty="0" smtClean="0">
                <a:latin typeface="Adobe Garamond Pro" pitchFamily="18" charset="0"/>
              </a:rPr>
              <a:t> </a:t>
            </a:r>
            <a:r>
              <a:rPr lang="fr-FR" sz="1800" b="1" i="1" dirty="0" smtClean="0">
                <a:solidFill>
                  <a:schemeClr val="accent2"/>
                </a:solidFill>
                <a:latin typeface="Adobe Garamond Pro" pitchFamily="18" charset="0"/>
              </a:rPr>
              <a:t>Les audits de l’externalisation</a:t>
            </a:r>
            <a:r>
              <a:rPr lang="fr-FR" sz="1800" b="1" i="1" dirty="0" smtClean="0">
                <a:latin typeface="Adobe Garamond Pro" pitchFamily="18" charset="0"/>
              </a:rPr>
              <a:t> de tout ou partie de la fonction ressources humaines nécessitent pour l’auditeur de répondre à quatre questions :</a:t>
            </a:r>
            <a:endParaRPr lang="ar-MA" sz="1800" b="1" i="1" dirty="0" smtClean="0">
              <a:latin typeface="Adobe Garamond Pro" pitchFamily="18" charset="0"/>
            </a:endParaRPr>
          </a:p>
          <a:p>
            <a:pPr lvl="2" algn="l" rtl="0" eaLnBrk="1" hangingPunct="1">
              <a:buClr>
                <a:srgbClr val="99CCFF"/>
              </a:buClr>
              <a:buFont typeface="Wingdings" pitchFamily="2" charset="2"/>
              <a:buChar char="Ø"/>
            </a:pPr>
            <a:r>
              <a:rPr lang="ar-MA" sz="1700" b="1" i="1" dirty="0" smtClean="0">
                <a:latin typeface="Adobe Garamond Pro" pitchFamily="18" charset="0"/>
              </a:rPr>
              <a:t>  </a:t>
            </a:r>
            <a:r>
              <a:rPr lang="fr-FR" sz="1800" b="1" i="1" dirty="0" smtClean="0">
                <a:latin typeface="Adobe Garamond Pro" pitchFamily="18" charset="0"/>
              </a:rPr>
              <a:t>l’externalisation permet-elle de réaliser les tâches selon les modalités définies dans le cahier de charges?</a:t>
            </a:r>
          </a:p>
          <a:p>
            <a:pPr lvl="2" algn="l" rtl="0" eaLnBrk="1" hangingPunct="1">
              <a:buClr>
                <a:srgbClr val="99CCFF"/>
              </a:buClr>
              <a:buFont typeface="Wingdings" pitchFamily="2" charset="2"/>
              <a:buChar char="Ø"/>
            </a:pPr>
            <a:r>
              <a:rPr lang="fr-FR" sz="1800" b="1" i="1" dirty="0" smtClean="0">
                <a:latin typeface="Adobe Garamond Pro" pitchFamily="18" charset="0"/>
              </a:rPr>
              <a:t>le coût complet est il inférieur au coût précédent et conforme aux devis initiaux ?</a:t>
            </a:r>
          </a:p>
          <a:p>
            <a:pPr lvl="2" algn="l" rtl="0" eaLnBrk="1" hangingPunct="1">
              <a:buClr>
                <a:srgbClr val="99CCFF"/>
              </a:buClr>
              <a:buFont typeface="Wingdings" pitchFamily="2" charset="2"/>
              <a:buChar char="Ø"/>
            </a:pPr>
            <a:r>
              <a:rPr lang="fr-FR" sz="1800" b="1" i="1" dirty="0" smtClean="0">
                <a:latin typeface="Adobe Garamond Pro" pitchFamily="18" charset="0"/>
              </a:rPr>
              <a:t>l’externalisation permet elle à l’entreprise d’améliorer substantiellement et régulièrement ses process RH ?</a:t>
            </a:r>
            <a:endParaRPr lang="ar-MA" sz="1800" b="1" i="1" dirty="0" smtClean="0">
              <a:latin typeface="Adobe Garamond Pro" pitchFamily="18" charset="0"/>
            </a:endParaRPr>
          </a:p>
          <a:p>
            <a:pPr lvl="2" algn="l" rtl="0" eaLnBrk="1" hangingPunct="1">
              <a:buClr>
                <a:srgbClr val="99CCFF"/>
              </a:buClr>
              <a:buFont typeface="Wingdings" pitchFamily="2" charset="2"/>
              <a:buChar char="Ø"/>
            </a:pPr>
            <a:r>
              <a:rPr lang="fr-FR" sz="1800" b="1" i="1" dirty="0" smtClean="0">
                <a:latin typeface="Adobe Garamond Pro" pitchFamily="18" charset="0"/>
              </a:rPr>
              <a:t>Existe-t-il des risques dus à la dépendance à l’égard du prestataire (perte de compétences, dépendance technologique, opacité des process, irréversibilité….) ?</a:t>
            </a:r>
          </a:p>
        </p:txBody>
      </p:sp>
      <p:sp>
        <p:nvSpPr>
          <p:cNvPr id="40966" name="Text Box 6"/>
          <p:cNvSpPr txBox="1">
            <a:spLocks noChangeArrowheads="1"/>
          </p:cNvSpPr>
          <p:nvPr/>
        </p:nvSpPr>
        <p:spPr bwMode="auto">
          <a:xfrm>
            <a:off x="1547664" y="333375"/>
            <a:ext cx="4320480" cy="641350"/>
          </a:xfrm>
          <a:prstGeom prst="rect">
            <a:avLst/>
          </a:prstGeom>
          <a:solidFill>
            <a:srgbClr val="0070C0"/>
          </a:solid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rtl="0">
              <a:spcBef>
                <a:spcPct val="50000"/>
              </a:spcBef>
              <a:buClrTx/>
              <a:buSzTx/>
              <a:buFontTx/>
              <a:buNone/>
              <a:defRPr/>
            </a:pPr>
            <a:r>
              <a:rPr lang="fr-FR" sz="3200" dirty="0">
                <a:solidFill>
                  <a:schemeClr val="bg1"/>
                </a:solidFill>
                <a:effectLst>
                  <a:outerShdw blurRad="38100" dist="38100" dir="2700000" algn="tl">
                    <a:srgbClr val="C0C0C0"/>
                  </a:outerShdw>
                </a:effectLst>
                <a:latin typeface="Adobe Garamond Pro" pitchFamily="18" charset="0"/>
              </a:rPr>
              <a:t>Les audits stratégiques</a:t>
            </a:r>
            <a:r>
              <a:rPr lang="ar-MA" sz="3600" dirty="0">
                <a:solidFill>
                  <a:schemeClr val="bg1"/>
                </a:solidFill>
                <a:effectLst>
                  <a:outerShdw blurRad="38100" dist="38100" dir="2700000" algn="tl">
                    <a:srgbClr val="C0C0C0"/>
                  </a:outerShdw>
                </a:effectLst>
                <a:latin typeface="Adobe Garamond Pro" pitchFamily="18" charset="0"/>
              </a:rPr>
              <a:t> </a:t>
            </a:r>
            <a:r>
              <a:rPr lang="en-US" sz="1800" b="0" i="0" dirty="0">
                <a:solidFill>
                  <a:schemeClr val="tx2"/>
                </a:solidFill>
                <a:latin typeface="Adobe Garamond Pro" pitchFamily="18" charset="0"/>
              </a:rPr>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lstStyle/>
          <a:p>
            <a:pPr algn="l" rtl="0" eaLnBrk="1" hangingPunct="1">
              <a:buFont typeface="Wingdings" pitchFamily="2" charset="2"/>
              <a:buNone/>
            </a:pPr>
            <a:r>
              <a:rPr lang="fr-FR" i="1" dirty="0" smtClean="0">
                <a:solidFill>
                  <a:schemeClr val="hlink"/>
                </a:solidFill>
                <a:latin typeface="Adobe Garamond Pro" pitchFamily="18" charset="0"/>
              </a:rPr>
              <a:t>L'auditeur procède à auditer la performance de la FRH dans l'accomplissement de ses trois missions :</a:t>
            </a:r>
          </a:p>
          <a:p>
            <a:pPr lvl="4" algn="l" rtl="0" eaLnBrk="1" hangingPunct="1">
              <a:buNone/>
            </a:pPr>
            <a:endParaRPr lang="fr-FR" sz="2800" i="1" dirty="0" smtClean="0">
              <a:solidFill>
                <a:schemeClr val="hlink"/>
              </a:solidFill>
              <a:latin typeface="Adobe Garamond Pro" pitchFamily="18" charset="0"/>
            </a:endParaRPr>
          </a:p>
          <a:p>
            <a:pPr lvl="4" algn="l" rtl="0" eaLnBrk="1" hangingPunct="1">
              <a:buFont typeface="Wingdings" pitchFamily="2" charset="2"/>
              <a:buChar char="v"/>
            </a:pPr>
            <a:r>
              <a:rPr lang="fr-FR" sz="2800" i="1" dirty="0" smtClean="0">
                <a:latin typeface="Adobe Garamond Pro" pitchFamily="18" charset="0"/>
              </a:rPr>
              <a:t>de partenaire stratégique;</a:t>
            </a:r>
          </a:p>
          <a:p>
            <a:pPr lvl="4" algn="l" rtl="0" eaLnBrk="1" hangingPunct="1">
              <a:buFont typeface="Wingdings" pitchFamily="2" charset="2"/>
              <a:buChar char="v"/>
            </a:pPr>
            <a:endParaRPr lang="fr-FR" sz="2800" i="1" dirty="0" smtClean="0">
              <a:latin typeface="Adobe Garamond Pro" pitchFamily="18" charset="0"/>
            </a:endParaRPr>
          </a:p>
          <a:p>
            <a:pPr lvl="4" algn="l" rtl="0" eaLnBrk="1" hangingPunct="1">
              <a:buFont typeface="Wingdings" pitchFamily="2" charset="2"/>
              <a:buChar char="v"/>
            </a:pPr>
            <a:r>
              <a:rPr lang="fr-FR" sz="2800" i="1" dirty="0" smtClean="0">
                <a:latin typeface="Adobe Garamond Pro" pitchFamily="18" charset="0"/>
              </a:rPr>
              <a:t>d'acteur du changement;</a:t>
            </a:r>
          </a:p>
          <a:p>
            <a:pPr lvl="4" algn="l" rtl="0" eaLnBrk="1" hangingPunct="1">
              <a:buFont typeface="Wingdings" pitchFamily="2" charset="2"/>
              <a:buChar char="v"/>
            </a:pPr>
            <a:endParaRPr lang="fr-FR" sz="2800" i="1" dirty="0" smtClean="0">
              <a:latin typeface="Adobe Garamond Pro" pitchFamily="18" charset="0"/>
            </a:endParaRPr>
          </a:p>
          <a:p>
            <a:pPr lvl="4" algn="l" rtl="0" eaLnBrk="1" hangingPunct="1">
              <a:buFont typeface="Wingdings" pitchFamily="2" charset="2"/>
              <a:buChar char="v"/>
            </a:pPr>
            <a:r>
              <a:rPr lang="fr-FR" sz="2800" i="1" dirty="0" smtClean="0">
                <a:latin typeface="Adobe Garamond Pro" pitchFamily="18" charset="0"/>
              </a:rPr>
              <a:t>et de pilote de motivation.</a:t>
            </a:r>
          </a:p>
        </p:txBody>
      </p:sp>
      <p:sp>
        <p:nvSpPr>
          <p:cNvPr id="41986" name="Rectangle 2"/>
          <p:cNvSpPr>
            <a:spLocks noGrp="1" noChangeArrowheads="1"/>
          </p:cNvSpPr>
          <p:nvPr>
            <p:ph type="title"/>
          </p:nvPr>
        </p:nvSpPr>
        <p:spPr>
          <a:xfrm>
            <a:off x="457200" y="765175"/>
            <a:ext cx="7543800" cy="652463"/>
          </a:xfrm>
        </p:spPr>
        <p:txBody>
          <a:bodyPr>
            <a:normAutofit/>
          </a:bodyPr>
          <a:lstStyle/>
          <a:p>
            <a:pPr rtl="0" eaLnBrk="1" hangingPunct="1">
              <a:defRPr/>
            </a:pPr>
            <a:r>
              <a:rPr lang="fr-FR" sz="3200" i="1" dirty="0" smtClean="0">
                <a:solidFill>
                  <a:srgbClr val="0070C0"/>
                </a:solidFill>
                <a:effectLst>
                  <a:outerShdw blurRad="38100" dist="38100" dir="2700000" algn="tl">
                    <a:srgbClr val="C0C0C0"/>
                  </a:outerShdw>
                </a:effectLst>
                <a:latin typeface="Adobe Garamond Pro" pitchFamily="18" charset="0"/>
              </a:rPr>
              <a:t>2. l'audit des autres missions de la FRH</a:t>
            </a:r>
            <a:r>
              <a:rPr lang="ar-MA" sz="3200" i="1" dirty="0" smtClean="0">
                <a:solidFill>
                  <a:srgbClr val="0070C0"/>
                </a:solidFill>
                <a:effectLst>
                  <a:outerShdw blurRad="38100" dist="38100" dir="2700000" algn="tl">
                    <a:srgbClr val="C0C0C0"/>
                  </a:outerShdw>
                </a:effectLst>
                <a:latin typeface="Adobe Garamond Pro" pitchFamily="18" charset="0"/>
              </a:rPr>
              <a:t>:</a:t>
            </a:r>
            <a:r>
              <a:rPr lang="en-US" sz="3500" dirty="0" smtClean="0">
                <a:solidFill>
                  <a:srgbClr val="0070C0"/>
                </a:solidFill>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idx="1"/>
          </p:nvPr>
        </p:nvSpPr>
        <p:spPr>
          <a:xfrm>
            <a:off x="468313" y="1700213"/>
            <a:ext cx="8229600" cy="4411662"/>
          </a:xfrm>
        </p:spPr>
        <p:txBody>
          <a:bodyPr/>
          <a:lstStyle/>
          <a:p>
            <a:pPr algn="l" rtl="0" eaLnBrk="1" hangingPunct="1">
              <a:buFont typeface="Wingdings" pitchFamily="2" charset="2"/>
              <a:buNone/>
            </a:pPr>
            <a:r>
              <a:rPr lang="fr-FR" sz="2400" i="1" smtClean="0">
                <a:latin typeface="Adobe Garamond Pro" pitchFamily="18" charset="0"/>
              </a:rPr>
              <a:t>L'auditeur interroge les clients internes (DG, responsables opérationnels, salariés, représentants du personnel)</a:t>
            </a:r>
            <a:r>
              <a:rPr lang="fr-FR" sz="2400" smtClean="0">
                <a:latin typeface="Adobe Garamond Pro" pitchFamily="18" charset="0"/>
              </a:rPr>
              <a:t> </a:t>
            </a:r>
            <a:r>
              <a:rPr lang="fr-FR" sz="2400" i="1" smtClean="0">
                <a:latin typeface="Adobe Garamond Pro" pitchFamily="18" charset="0"/>
              </a:rPr>
              <a:t>sur leur perception de l'efficacité de la FRH pour la mission suivante:</a:t>
            </a:r>
          </a:p>
          <a:p>
            <a:pPr algn="l" rtl="0" eaLnBrk="1" hangingPunct="1">
              <a:buFont typeface="Wingdings" pitchFamily="2" charset="2"/>
              <a:buNone/>
            </a:pPr>
            <a:endParaRPr lang="fr-FR" sz="2400" i="1" smtClean="0">
              <a:solidFill>
                <a:schemeClr val="tx2"/>
              </a:solidFill>
              <a:latin typeface="Adobe Garamond Pro" pitchFamily="18" charset="0"/>
            </a:endParaRPr>
          </a:p>
          <a:p>
            <a:pPr algn="l" rtl="0" eaLnBrk="1" hangingPunct="1">
              <a:buFont typeface="Wingdings" pitchFamily="2" charset="2"/>
              <a:buNone/>
            </a:pPr>
            <a:endParaRPr lang="fr-FR" sz="2400" i="1" smtClean="0">
              <a:solidFill>
                <a:schemeClr val="tx2"/>
              </a:solidFill>
              <a:latin typeface="Adobe Garamond Pro" pitchFamily="18" charset="0"/>
            </a:endParaRPr>
          </a:p>
          <a:p>
            <a:pPr algn="l" rtl="0" eaLnBrk="1" hangingPunct="1">
              <a:buFont typeface="Wingdings" pitchFamily="2" charset="2"/>
              <a:buNone/>
            </a:pPr>
            <a:r>
              <a:rPr lang="fr-FR" sz="2400" b="1" i="1" smtClean="0">
                <a:solidFill>
                  <a:schemeClr val="tx2"/>
                </a:solidFill>
                <a:latin typeface="Adobe Garamond Pro" pitchFamily="18" charset="0"/>
              </a:rPr>
              <a:t>La FRH est-elle efficace dans le développement de la motivation, de l'implication et de l'engagement des salariés?</a:t>
            </a:r>
            <a:r>
              <a:rPr lang="fr-FR" sz="2400" b="1" smtClean="0">
                <a:solidFill>
                  <a:schemeClr val="tx2"/>
                </a:solidFill>
                <a:latin typeface="Adobe Garamond Pro" pitchFamily="18" charset="0"/>
              </a:rPr>
              <a:t> </a:t>
            </a:r>
            <a:endParaRPr lang="ar-MA" sz="2400" b="1" smtClean="0">
              <a:solidFill>
                <a:schemeClr val="tx2"/>
              </a:solidFill>
              <a:latin typeface="Adobe Garamond Pro" pitchFamily="18" charset="0"/>
            </a:endParaRPr>
          </a:p>
        </p:txBody>
      </p:sp>
      <p:sp>
        <p:nvSpPr>
          <p:cNvPr id="43013" name="AutoShape 5"/>
          <p:cNvSpPr>
            <a:spLocks noGrp="1" noChangeArrowheads="1"/>
          </p:cNvSpPr>
          <p:nvPr>
            <p:ph type="title"/>
          </p:nvPr>
        </p:nvSpPr>
        <p:spPr>
          <a:xfrm>
            <a:off x="1187450" y="692150"/>
            <a:ext cx="6275388" cy="869950"/>
          </a:xfrm>
          <a:prstGeom prst="roundRect">
            <a:avLst>
              <a:gd name="adj" fmla="val 16667"/>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tx2"/>
            </a:extrusionClr>
          </a:sp3d>
        </p:spPr>
        <p:txBody>
          <a:bodyPr>
            <a:normAutofit fontScale="90000"/>
            <a:flatTx/>
          </a:bodyPr>
          <a:lstStyle/>
          <a:p>
            <a:pPr marL="742950" indent="-742950" eaLnBrk="1" hangingPunct="1">
              <a:defRPr/>
            </a:pPr>
            <a:r>
              <a:rPr lang="fr-FR" sz="3200" i="1" smtClean="0">
                <a:solidFill>
                  <a:schemeClr val="bg1"/>
                </a:solidFill>
                <a:effectLst>
                  <a:outerShdw blurRad="38100" dist="38100" dir="2700000" algn="tl">
                    <a:srgbClr val="000000"/>
                  </a:outerShdw>
                </a:effectLst>
                <a:latin typeface="Adobe Garamond Pro" pitchFamily="18" charset="0"/>
              </a:rPr>
              <a:t>l'audit des politiques de  motivation:</a:t>
            </a:r>
            <a:endParaRPr lang="en-US" sz="3200" i="1" smtClean="0">
              <a:solidFill>
                <a:schemeClr val="bg1"/>
              </a:solidFill>
              <a:effectLst>
                <a:outerShdw blurRad="38100" dist="38100" dir="2700000" algn="tl">
                  <a:srgbClr val="000000"/>
                </a:outerShdw>
              </a:effectLst>
              <a:latin typeface="Adobe Garamond Pro"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250825" y="404813"/>
            <a:ext cx="8447088" cy="5707062"/>
          </a:xfrm>
        </p:spPr>
        <p:txBody>
          <a:bodyPr>
            <a:normAutofit fontScale="92500"/>
          </a:bodyPr>
          <a:lstStyle/>
          <a:p>
            <a:pPr algn="l" rtl="0" eaLnBrk="1" hangingPunct="1">
              <a:buFont typeface="Wingdings" pitchFamily="2" charset="2"/>
              <a:buNone/>
              <a:defRPr/>
            </a:pPr>
            <a:endParaRPr lang="fr-FR" sz="1800" i="1" dirty="0" smtClean="0">
              <a:latin typeface="Adobe Garamond Pro" pitchFamily="18" charset="0"/>
            </a:endParaRPr>
          </a:p>
          <a:p>
            <a:pPr algn="l" rtl="0" eaLnBrk="1" hangingPunct="1">
              <a:buFont typeface="Wingdings" pitchFamily="2" charset="2"/>
              <a:buNone/>
              <a:defRPr/>
            </a:pPr>
            <a:r>
              <a:rPr lang="fr-FR" sz="1800" b="1" i="1" dirty="0" smtClean="0">
                <a:effectLst>
                  <a:outerShdw blurRad="38100" dist="38100" dir="2700000" algn="tl">
                    <a:srgbClr val="C0C0C0"/>
                  </a:outerShdw>
                </a:effectLst>
                <a:latin typeface="Adobe Garamond Pro" pitchFamily="18" charset="0"/>
              </a:rPr>
              <a:t>L'auditeur recense les pratiques mises en place par la DRH pour développer la motivation dans l'entreprise. Il s'interroge notamment sur les points suivants:</a:t>
            </a:r>
          </a:p>
          <a:p>
            <a:pPr lvl="1" algn="l" rtl="0" eaLnBrk="1" hangingPunct="1">
              <a:defRPr/>
            </a:pPr>
            <a:endParaRPr lang="fr-FR" sz="1800" b="1" i="1" dirty="0" smtClean="0">
              <a:effectLst>
                <a:outerShdw blurRad="38100" dist="38100" dir="2700000" algn="tl">
                  <a:srgbClr val="C0C0C0"/>
                </a:outerShdw>
              </a:effectLst>
              <a:latin typeface="Adobe Garamond Pro" pitchFamily="18" charset="0"/>
            </a:endParaRPr>
          </a:p>
          <a:p>
            <a:pPr lvl="1" algn="l" rtl="0" eaLnBrk="1" hangingPunct="1">
              <a:buClr>
                <a:srgbClr val="FFCC00"/>
              </a:buClr>
              <a:buFont typeface="Wingdings" pitchFamily="2" charset="2"/>
              <a:buChar char="v"/>
              <a:defRPr/>
            </a:pPr>
            <a:r>
              <a:rPr lang="fr-FR" sz="1800" i="1" dirty="0" smtClean="0">
                <a:latin typeface="Adobe Garamond Pro" pitchFamily="18" charset="0"/>
              </a:rPr>
              <a:t>L'entreprise offre-t-elle à ses salariés des possibilités d'expression sur l'organisation du travail et sur son amélioration? Existe-t-il des systèmes d'innovation participative ? l'encadrement est-il évalué sur ses capacités d'écoute…</a:t>
            </a:r>
          </a:p>
          <a:p>
            <a:pPr lvl="1" algn="l" rtl="0" eaLnBrk="1" hangingPunct="1">
              <a:defRPr/>
            </a:pPr>
            <a:endParaRPr lang="fr-FR" sz="1800" i="1" dirty="0" smtClean="0">
              <a:latin typeface="Adobe Garamond Pro" pitchFamily="18" charset="0"/>
            </a:endParaRPr>
          </a:p>
          <a:p>
            <a:pPr lvl="1" algn="l" rtl="0" eaLnBrk="1" hangingPunct="1">
              <a:buClr>
                <a:srgbClr val="FFCC00"/>
              </a:buClr>
              <a:buFont typeface="Wingdings" pitchFamily="2" charset="2"/>
              <a:buChar char="v"/>
              <a:defRPr/>
            </a:pPr>
            <a:r>
              <a:rPr lang="fr-FR" sz="1800" i="1" dirty="0" smtClean="0">
                <a:latin typeface="Adobe Garamond Pro" pitchFamily="18" charset="0"/>
              </a:rPr>
              <a:t>L'évolution des postes de travail, l'enrichissement et l'élargissement des activités. La mobilité interne permettent-ils aux salariés un développement régulier de leurs compétences et un  renouvellement permanent de l'intérêt pour le travail?</a:t>
            </a:r>
          </a:p>
          <a:p>
            <a:pPr lvl="1" algn="l" rtl="0" eaLnBrk="1" hangingPunct="1">
              <a:defRPr/>
            </a:pPr>
            <a:endParaRPr lang="fr-FR" sz="1800" i="1" dirty="0" smtClean="0">
              <a:latin typeface="Adobe Garamond Pro" pitchFamily="18" charset="0"/>
            </a:endParaRPr>
          </a:p>
          <a:p>
            <a:pPr lvl="1" algn="l" rtl="0" eaLnBrk="1" hangingPunct="1">
              <a:buClr>
                <a:srgbClr val="FFCC00"/>
              </a:buClr>
              <a:buFont typeface="Wingdings" pitchFamily="2" charset="2"/>
              <a:buChar char="v"/>
              <a:defRPr/>
            </a:pPr>
            <a:r>
              <a:rPr lang="fr-FR" sz="1800" i="1" dirty="0" smtClean="0">
                <a:latin typeface="Adobe Garamond Pro" pitchFamily="18" charset="0"/>
              </a:rPr>
              <a:t>Les salariés adhèrent-ils à une vision de leur entreprise qui les amène à se mobiliser? Quelles actions de communication sont réalisées?</a:t>
            </a:r>
          </a:p>
          <a:p>
            <a:pPr lvl="1" algn="l" rtl="0" eaLnBrk="1" hangingPunct="1">
              <a:defRPr/>
            </a:pPr>
            <a:endParaRPr lang="fr-FR" sz="1800" i="1" dirty="0" smtClean="0">
              <a:latin typeface="Adobe Garamond Pro" pitchFamily="18" charset="0"/>
            </a:endParaRPr>
          </a:p>
          <a:p>
            <a:pPr lvl="1" algn="l" rtl="0" eaLnBrk="1" hangingPunct="1">
              <a:buClr>
                <a:srgbClr val="FFCC00"/>
              </a:buClr>
              <a:buFont typeface="Wingdings" pitchFamily="2" charset="2"/>
              <a:buChar char="v"/>
              <a:defRPr/>
            </a:pPr>
            <a:r>
              <a:rPr lang="fr-FR" sz="1800" i="1" dirty="0" smtClean="0">
                <a:latin typeface="Adobe Garamond Pro" pitchFamily="18" charset="0"/>
              </a:rPr>
              <a:t>Le développement des compétences permet-il à chaque salarié de maîtriser son poste et de pouvoir progresser?</a:t>
            </a:r>
          </a:p>
          <a:p>
            <a:pPr lvl="1" algn="l" rtl="0" eaLnBrk="1" hangingPunct="1">
              <a:defRPr/>
            </a:pPr>
            <a:endParaRPr lang="fr-FR" sz="1800" i="1" dirty="0" smtClean="0">
              <a:latin typeface="Adobe Garamond Pro" pitchFamily="18" charset="0"/>
            </a:endParaRPr>
          </a:p>
          <a:p>
            <a:pPr lvl="1" algn="l" rtl="0" eaLnBrk="1" hangingPunct="1">
              <a:buClr>
                <a:srgbClr val="FFCC00"/>
              </a:buClr>
              <a:buFont typeface="Wingdings" pitchFamily="2" charset="2"/>
              <a:buChar char="v"/>
              <a:defRPr/>
            </a:pPr>
            <a:r>
              <a:rPr lang="fr-FR" sz="1800" i="1" dirty="0" smtClean="0">
                <a:latin typeface="Adobe Garamond Pro" pitchFamily="18" charset="0"/>
              </a:rPr>
              <a:t>Le partage des profits (intéressement, participation, actionnariat) est-il satisfaisant?</a:t>
            </a:r>
            <a:endParaRPr lang="en-US" sz="1800" i="1" dirty="0" smtClean="0">
              <a:latin typeface="Adobe Garamond Pro"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p:txBody>
          <a:bodyPr/>
          <a:lstStyle/>
          <a:p>
            <a:pPr algn="just" rtl="0" eaLnBrk="1" hangingPunct="1">
              <a:buFont typeface="Wingdings" pitchFamily="2" charset="2"/>
              <a:buNone/>
            </a:pPr>
            <a:r>
              <a:rPr lang="fr-FR" sz="2800" i="1" dirty="0" smtClean="0">
                <a:latin typeface="Adobe Garamond Pro" pitchFamily="18" charset="0"/>
              </a:rPr>
              <a:t>L'auditeur  doit s’assurer si  le DRH dispose d'un système de veille et   d'information lui permettant d'évaluer les conséquences RH de différentes options stratégiques. </a:t>
            </a:r>
            <a:endParaRPr lang="en-US" sz="2800" i="1" dirty="0" smtClean="0">
              <a:latin typeface="Adobe Garamond Pro" pitchFamily="18" charset="0"/>
            </a:endParaRPr>
          </a:p>
        </p:txBody>
      </p:sp>
      <p:sp>
        <p:nvSpPr>
          <p:cNvPr id="45060" name="AutoShape 4"/>
          <p:cNvSpPr>
            <a:spLocks noGrp="1" noChangeArrowheads="1"/>
          </p:cNvSpPr>
          <p:nvPr>
            <p:ph type="title"/>
          </p:nvPr>
        </p:nvSpPr>
        <p:spPr>
          <a:xfrm>
            <a:off x="395288" y="620713"/>
            <a:ext cx="7543800" cy="576262"/>
          </a:xfrm>
          <a:prstGeom prst="roundRect">
            <a:avLst>
              <a:gd name="adj" fmla="val 16667"/>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tx2"/>
            </a:extrusionClr>
          </a:sp3d>
        </p:spPr>
        <p:txBody>
          <a:bodyPr>
            <a:normAutofit/>
            <a:flatTx/>
          </a:bodyPr>
          <a:lstStyle/>
          <a:p>
            <a:pPr marL="742950" indent="-742950" eaLnBrk="1" hangingPunct="1">
              <a:defRPr/>
            </a:pPr>
            <a:r>
              <a:rPr lang="fr-FR" sz="2800" i="1" smtClean="0">
                <a:solidFill>
                  <a:schemeClr val="bg1"/>
                </a:solidFill>
                <a:effectLst>
                  <a:outerShdw blurRad="38100" dist="38100" dir="2700000" algn="tl">
                    <a:srgbClr val="000000"/>
                  </a:outerShdw>
                </a:effectLst>
                <a:latin typeface="Adobe Garamond Pro" pitchFamily="18" charset="0"/>
              </a:rPr>
              <a:t>L'audit de la mission "partenaire stratégique":</a:t>
            </a:r>
            <a:endParaRPr lang="en-US" sz="2800" i="1" smtClean="0">
              <a:solidFill>
                <a:schemeClr val="bg1"/>
              </a:solidFill>
              <a:effectLst>
                <a:outerShdw blurRad="38100" dist="38100" dir="2700000" algn="tl">
                  <a:srgbClr val="000000"/>
                </a:outerShdw>
              </a:effectLst>
              <a:latin typeface="Adobe Garamond Pro" pitchFamily="18" charset="0"/>
            </a:endParaRPr>
          </a:p>
        </p:txBody>
      </p:sp>
      <p:sp>
        <p:nvSpPr>
          <p:cNvPr id="45061" name="AutoShape 5"/>
          <p:cNvSpPr>
            <a:spLocks noChangeArrowheads="1"/>
          </p:cNvSpPr>
          <p:nvPr/>
        </p:nvSpPr>
        <p:spPr bwMode="auto">
          <a:xfrm>
            <a:off x="3708400" y="3357563"/>
            <a:ext cx="1223963" cy="1223962"/>
          </a:xfrm>
          <a:prstGeom prst="downArrow">
            <a:avLst>
              <a:gd name="adj1" fmla="val 50000"/>
              <a:gd name="adj2" fmla="val 25000"/>
            </a:avLst>
          </a:prstGeom>
          <a:gradFill rotWithShape="1">
            <a:gsLst>
              <a:gs pos="0">
                <a:schemeClr val="tx2"/>
              </a:gs>
              <a:gs pos="100000">
                <a:schemeClr val="tx2">
                  <a:gamma/>
                  <a:shade val="46275"/>
                  <a:invGamma/>
                </a:schemeClr>
              </a:gs>
            </a:gsLst>
            <a:lin ang="5400000" scaled="1"/>
          </a:gradFill>
          <a:ln w="9525">
            <a:solidFill>
              <a:schemeClr val="tx1"/>
            </a:solidFill>
            <a:miter lim="800000"/>
            <a:headEnd/>
            <a:tailEnd/>
          </a:ln>
          <a:effectLst/>
        </p:spPr>
        <p:txBody>
          <a:bodyPr wrap="none" anchor="ctr"/>
          <a:lstStyle/>
          <a:p>
            <a:pPr algn="ctr">
              <a:spcBef>
                <a:spcPct val="0"/>
              </a:spcBef>
              <a:buClrTx/>
              <a:buSzTx/>
              <a:buFontTx/>
              <a:buNone/>
              <a:defRPr/>
            </a:pPr>
            <a:endParaRPr lang="fr-FR" sz="1800" b="0" i="0">
              <a:solidFill>
                <a:srgbClr val="CC99FF"/>
              </a:solidFill>
              <a:latin typeface="Adobe Garamond Pro" pitchFamily="18" charset="0"/>
            </a:endParaRPr>
          </a:p>
        </p:txBody>
      </p:sp>
      <p:sp>
        <p:nvSpPr>
          <p:cNvPr id="45062" name="Rectangle 6"/>
          <p:cNvSpPr>
            <a:spLocks noChangeArrowheads="1"/>
          </p:cNvSpPr>
          <p:nvPr/>
        </p:nvSpPr>
        <p:spPr bwMode="auto">
          <a:xfrm>
            <a:off x="1258888" y="4797425"/>
            <a:ext cx="7453312" cy="1187450"/>
          </a:xfrm>
          <a:prstGeom prst="rect">
            <a:avLst/>
          </a:prstGeom>
          <a:noFill/>
          <a:ln w="9525">
            <a:noFill/>
            <a:miter lim="800000"/>
            <a:headEnd/>
            <a:tailEnd/>
          </a:ln>
          <a:effectLst/>
        </p:spPr>
        <p:txBody>
          <a:bodyPr anchor="ctr">
            <a:spAutoFit/>
          </a:bodyPr>
          <a:lstStyle/>
          <a:p>
            <a:pPr rtl="0">
              <a:spcBef>
                <a:spcPct val="0"/>
              </a:spcBef>
              <a:buClrTx/>
              <a:buSzTx/>
              <a:buFontTx/>
              <a:buNone/>
              <a:defRPr/>
            </a:pPr>
            <a:r>
              <a:rPr lang="fr-FR" sz="2400">
                <a:solidFill>
                  <a:schemeClr val="tx2"/>
                </a:solidFill>
                <a:effectLst>
                  <a:outerShdw blurRad="38100" dist="38100" dir="2700000" algn="tl">
                    <a:srgbClr val="C0C0C0"/>
                  </a:outerShdw>
                </a:effectLst>
                <a:latin typeface="Adobe Garamond Pro" pitchFamily="18" charset="0"/>
              </a:rPr>
              <a:t>La FRH est-t-elle un partenaire stratégique performant sur lequel la direction générale peut s'appuyer en amont et en aval </a:t>
            </a:r>
            <a:r>
              <a:rPr lang="ar-MA" sz="2400">
                <a:solidFill>
                  <a:schemeClr val="tx2"/>
                </a:solidFill>
                <a:effectLst>
                  <a:outerShdw blurRad="38100" dist="38100" dir="2700000" algn="tl">
                    <a:srgbClr val="C0C0C0"/>
                  </a:outerShdw>
                </a:effectLst>
                <a:latin typeface="Adobe Garamond Pro" pitchFamily="18" charset="0"/>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p:txBody>
          <a:bodyPr>
            <a:normAutofit fontScale="92500" lnSpcReduction="10000"/>
          </a:bodyPr>
          <a:lstStyle/>
          <a:p>
            <a:pPr algn="l" rtl="0" eaLnBrk="1" hangingPunct="1">
              <a:buFont typeface="Wingdings" pitchFamily="2" charset="2"/>
              <a:buNone/>
            </a:pPr>
            <a:r>
              <a:rPr lang="fr-FR" sz="2800" i="1" smtClean="0">
                <a:latin typeface="Adobe Garamond Pro" pitchFamily="18" charset="0"/>
              </a:rPr>
              <a:t>L'auditeur interroge la direction générale sur sa perception du rôle stratégique de son DRH auprès d'elle. Les principaux dirigeants sont également sollicités sur l'aide de la FRH à la résolution de leurs problèmes opérationnels. Par exemple:</a:t>
            </a:r>
          </a:p>
          <a:p>
            <a:pPr algn="l" rtl="0" eaLnBrk="1" hangingPunct="1">
              <a:buClr>
                <a:srgbClr val="666633"/>
              </a:buClr>
              <a:buFont typeface="Wingdings" pitchFamily="2" charset="2"/>
              <a:buChar char="Ø"/>
            </a:pPr>
            <a:endParaRPr lang="fr-FR" i="1" smtClean="0">
              <a:latin typeface="Adobe Garamond Pro" pitchFamily="18" charset="0"/>
            </a:endParaRPr>
          </a:p>
          <a:p>
            <a:pPr algn="l" rtl="0" eaLnBrk="1" hangingPunct="1">
              <a:buClr>
                <a:srgbClr val="666633"/>
              </a:buClr>
              <a:buFont typeface="Wingdings" pitchFamily="2" charset="2"/>
              <a:buChar char="Ø"/>
            </a:pPr>
            <a:r>
              <a:rPr lang="fr-FR" i="1" smtClean="0">
                <a:latin typeface="Adobe Garamond Pro" pitchFamily="18" charset="0"/>
              </a:rPr>
              <a:t>Dans des activités de recherche et développement, la FRH est-elle support de la créativité et de l'innovation?</a:t>
            </a:r>
          </a:p>
          <a:p>
            <a:pPr algn="l" rtl="0" eaLnBrk="1" hangingPunct="1">
              <a:buClr>
                <a:srgbClr val="666633"/>
              </a:buClr>
              <a:buFont typeface="Wingdings" pitchFamily="2" charset="2"/>
              <a:buChar char="Ø"/>
            </a:pPr>
            <a:endParaRPr lang="fr-FR" i="1" smtClean="0">
              <a:latin typeface="Adobe Garamond Pro" pitchFamily="18" charset="0"/>
            </a:endParaRPr>
          </a:p>
          <a:p>
            <a:pPr algn="l" rtl="0" eaLnBrk="1" hangingPunct="1">
              <a:buClr>
                <a:srgbClr val="666633"/>
              </a:buClr>
              <a:buFont typeface="Wingdings" pitchFamily="2" charset="2"/>
              <a:buChar char="Ø"/>
            </a:pPr>
            <a:r>
              <a:rPr lang="fr-FR" i="1" smtClean="0">
                <a:latin typeface="Adobe Garamond Pro" pitchFamily="18" charset="0"/>
              </a:rPr>
              <a:t>Dans des activités industrielles, la FRH apporte-t-elle sa contribution à l'amélioration de la qualité?</a:t>
            </a:r>
            <a:endParaRPr lang="en-US" i="1" smtClean="0">
              <a:latin typeface="Adobe Garamond Pro" pitchFamily="18" charset="0"/>
            </a:endParaRPr>
          </a:p>
        </p:txBody>
      </p:sp>
      <p:sp>
        <p:nvSpPr>
          <p:cNvPr id="46084" name="AutoShape 4"/>
          <p:cNvSpPr>
            <a:spLocks noGrp="1" noChangeArrowheads="1"/>
          </p:cNvSpPr>
          <p:nvPr>
            <p:ph type="title"/>
          </p:nvPr>
        </p:nvSpPr>
        <p:spPr>
          <a:xfrm>
            <a:off x="457200" y="765175"/>
            <a:ext cx="7543800" cy="652463"/>
          </a:xfrm>
          <a:prstGeom prst="roundRect">
            <a:avLst>
              <a:gd name="adj" fmla="val 16667"/>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tx2"/>
            </a:extrusionClr>
          </a:sp3d>
        </p:spPr>
        <p:txBody>
          <a:bodyPr>
            <a:normAutofit/>
            <a:flatTx/>
          </a:bodyPr>
          <a:lstStyle/>
          <a:p>
            <a:pPr marL="742950" indent="-742950" eaLnBrk="1" hangingPunct="1">
              <a:defRPr/>
            </a:pPr>
            <a:r>
              <a:rPr lang="fr-FR" sz="2800" i="1" smtClean="0">
                <a:solidFill>
                  <a:schemeClr val="bg1"/>
                </a:solidFill>
                <a:effectLst>
                  <a:outerShdw blurRad="38100" dist="38100" dir="2700000" algn="tl">
                    <a:srgbClr val="000000"/>
                  </a:outerShdw>
                </a:effectLst>
                <a:latin typeface="Adobe Garamond Pro" pitchFamily="18" charset="0"/>
              </a:rPr>
              <a:t>L'audit de la mission "partenaire stratégique":</a:t>
            </a:r>
            <a:endParaRPr lang="en-US" sz="2800" i="1" smtClean="0">
              <a:solidFill>
                <a:schemeClr val="bg1"/>
              </a:solidFill>
              <a:effectLst>
                <a:outerShdw blurRad="38100" dist="38100" dir="2700000" algn="tl">
                  <a:srgbClr val="000000"/>
                </a:outerShdw>
              </a:effectLst>
              <a:latin typeface="Adobe Garamond Pro"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p:txBody>
          <a:bodyPr/>
          <a:lstStyle/>
          <a:p>
            <a:pPr algn="l" rtl="0" eaLnBrk="1" hangingPunct="1">
              <a:buFont typeface="Wingdings" pitchFamily="2" charset="2"/>
              <a:buNone/>
            </a:pPr>
            <a:r>
              <a:rPr lang="fr-FR" sz="2400" i="1" smtClean="0">
                <a:latin typeface="Adobe Garamond Pro" pitchFamily="18" charset="0"/>
              </a:rPr>
              <a:t>Les missions d'audits portent sur la pertinence et l'efficacité des outils conçus par la FRH pour aider la hiérarchie opérationnelle dans la mise en œuvre des changements. </a:t>
            </a:r>
            <a:endParaRPr lang="en-US" sz="2400" i="1" smtClean="0">
              <a:latin typeface="Adobe Garamond Pro" pitchFamily="18" charset="0"/>
            </a:endParaRPr>
          </a:p>
        </p:txBody>
      </p:sp>
      <p:sp>
        <p:nvSpPr>
          <p:cNvPr id="47108" name="AutoShape 4"/>
          <p:cNvSpPr>
            <a:spLocks noGrp="1" noChangeArrowheads="1"/>
          </p:cNvSpPr>
          <p:nvPr>
            <p:ph type="title"/>
          </p:nvPr>
        </p:nvSpPr>
        <p:spPr>
          <a:xfrm>
            <a:off x="395288" y="333375"/>
            <a:ext cx="8353176" cy="1008063"/>
          </a:xfrm>
          <a:prstGeom prst="roundRect">
            <a:avLst>
              <a:gd name="adj" fmla="val 16667"/>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tx2"/>
            </a:extrusionClr>
          </a:sp3d>
        </p:spPr>
        <p:txBody>
          <a:bodyPr>
            <a:normAutofit fontScale="90000"/>
            <a:flatTx/>
          </a:bodyPr>
          <a:lstStyle/>
          <a:p>
            <a:pPr marL="742950" indent="-742950" rtl="0" eaLnBrk="1" hangingPunct="1">
              <a:defRPr/>
            </a:pPr>
            <a:r>
              <a:rPr lang="fr-FR" sz="3200" i="1" smtClean="0">
                <a:effectLst>
                  <a:outerShdw blurRad="38100" dist="38100" dir="2700000" algn="tl">
                    <a:srgbClr val="000000"/>
                  </a:outerShdw>
                </a:effectLst>
                <a:latin typeface="Adobe Garamond Pro" pitchFamily="18" charset="0"/>
              </a:rPr>
              <a:t>      </a:t>
            </a:r>
            <a:r>
              <a:rPr lang="fr-FR" sz="3200" i="1" smtClean="0">
                <a:solidFill>
                  <a:schemeClr val="bg1"/>
                </a:solidFill>
                <a:effectLst>
                  <a:outerShdw blurRad="38100" dist="38100" dir="2700000" algn="tl">
                    <a:srgbClr val="000000"/>
                  </a:outerShdw>
                </a:effectLst>
                <a:latin typeface="Adobe Garamond Pro" pitchFamily="18" charset="0"/>
              </a:rPr>
              <a:t>L'audit de la mission "acteur de changement</a:t>
            </a:r>
            <a:r>
              <a:rPr lang="ar-MA" sz="3200" i="1" smtClean="0">
                <a:solidFill>
                  <a:schemeClr val="bg1"/>
                </a:solidFill>
                <a:effectLst>
                  <a:outerShdw blurRad="38100" dist="38100" dir="2700000" algn="tl">
                    <a:srgbClr val="000000"/>
                  </a:outerShdw>
                </a:effectLst>
                <a:latin typeface="Adobe Garamond Pro" pitchFamily="18" charset="0"/>
              </a:rPr>
              <a:t>":</a:t>
            </a:r>
            <a:endParaRPr lang="fr-FR" sz="3200" i="1" smtClean="0">
              <a:solidFill>
                <a:schemeClr val="bg1"/>
              </a:solidFill>
              <a:effectLst>
                <a:outerShdw blurRad="38100" dist="38100" dir="2700000" algn="tl">
                  <a:srgbClr val="000000"/>
                </a:outerShdw>
              </a:effectLst>
              <a:latin typeface="Adobe Garamond Pro" pitchFamily="18" charset="0"/>
            </a:endParaRPr>
          </a:p>
        </p:txBody>
      </p:sp>
      <p:sp>
        <p:nvSpPr>
          <p:cNvPr id="47109" name="AutoShape 5"/>
          <p:cNvSpPr>
            <a:spLocks noChangeArrowheads="1"/>
          </p:cNvSpPr>
          <p:nvPr/>
        </p:nvSpPr>
        <p:spPr bwMode="auto">
          <a:xfrm>
            <a:off x="3492500" y="2997200"/>
            <a:ext cx="1223963" cy="1223963"/>
          </a:xfrm>
          <a:prstGeom prst="downArrow">
            <a:avLst>
              <a:gd name="adj1" fmla="val 50000"/>
              <a:gd name="adj2" fmla="val 25000"/>
            </a:avLst>
          </a:prstGeom>
          <a:gradFill rotWithShape="1">
            <a:gsLst>
              <a:gs pos="0">
                <a:schemeClr val="tx2"/>
              </a:gs>
              <a:gs pos="50000">
                <a:schemeClr val="tx2">
                  <a:gamma/>
                  <a:shade val="46275"/>
                  <a:invGamma/>
                </a:schemeClr>
              </a:gs>
              <a:gs pos="100000">
                <a:schemeClr val="tx2"/>
              </a:gs>
            </a:gsLst>
            <a:lin ang="5400000" scaled="1"/>
          </a:gradFill>
          <a:ln w="9525">
            <a:solidFill>
              <a:schemeClr val="tx1"/>
            </a:solidFill>
            <a:miter lim="800000"/>
            <a:headEnd/>
            <a:tailEnd/>
          </a:ln>
          <a:effectLst/>
        </p:spPr>
        <p:txBody>
          <a:bodyPr wrap="none" anchor="ctr"/>
          <a:lstStyle/>
          <a:p>
            <a:pPr algn="ctr">
              <a:spcBef>
                <a:spcPct val="0"/>
              </a:spcBef>
              <a:buClrTx/>
              <a:buSzTx/>
              <a:buFontTx/>
              <a:buNone/>
              <a:defRPr/>
            </a:pPr>
            <a:endParaRPr lang="fr-FR" sz="1800" b="0" i="0">
              <a:solidFill>
                <a:srgbClr val="CC99FF"/>
              </a:solidFill>
              <a:latin typeface="Adobe Garamond Pro" pitchFamily="18" charset="0"/>
            </a:endParaRPr>
          </a:p>
        </p:txBody>
      </p:sp>
      <p:sp>
        <p:nvSpPr>
          <p:cNvPr id="47110" name="Rectangle 6"/>
          <p:cNvSpPr>
            <a:spLocks noChangeArrowheads="1"/>
          </p:cNvSpPr>
          <p:nvPr/>
        </p:nvSpPr>
        <p:spPr bwMode="auto">
          <a:xfrm>
            <a:off x="611188" y="4462036"/>
            <a:ext cx="7561262" cy="1631216"/>
          </a:xfrm>
          <a:prstGeom prst="rect">
            <a:avLst/>
          </a:prstGeom>
          <a:noFill/>
          <a:ln w="9525">
            <a:noFill/>
            <a:miter lim="800000"/>
            <a:headEnd/>
            <a:tailEnd/>
          </a:ln>
          <a:effectLst/>
        </p:spPr>
        <p:txBody>
          <a:bodyPr anchor="ctr">
            <a:spAutoFit/>
          </a:bodyPr>
          <a:lstStyle/>
          <a:p>
            <a:pPr algn="ctr" rtl="0">
              <a:spcBef>
                <a:spcPct val="0"/>
              </a:spcBef>
              <a:buClrTx/>
              <a:buSzTx/>
              <a:buFontTx/>
              <a:buNone/>
              <a:defRPr/>
            </a:pPr>
            <a:r>
              <a:rPr lang="fr-FR" sz="2800" i="0" dirty="0">
                <a:latin typeface="Adobe Garamond Pro" pitchFamily="18" charset="0"/>
              </a:rPr>
              <a:t>        </a:t>
            </a:r>
            <a:r>
              <a:rPr lang="fr-FR" sz="2800" dirty="0">
                <a:solidFill>
                  <a:schemeClr val="accent2"/>
                </a:solidFill>
                <a:effectLst>
                  <a:outerShdw blurRad="38100" dist="38100" dir="2700000" algn="tl">
                    <a:srgbClr val="C0C0C0"/>
                  </a:outerShdw>
                </a:effectLst>
                <a:latin typeface="Adobe Garamond Pro" pitchFamily="18" charset="0"/>
              </a:rPr>
              <a:t>La FRH est-elle acteur du changement</a:t>
            </a:r>
            <a:r>
              <a:rPr lang="ar-MA" sz="2800" dirty="0">
                <a:solidFill>
                  <a:schemeClr val="accent2"/>
                </a:solidFill>
                <a:effectLst>
                  <a:outerShdw blurRad="38100" dist="38100" dir="2700000" algn="tl">
                    <a:srgbClr val="C0C0C0"/>
                  </a:outerShdw>
                </a:effectLst>
                <a:latin typeface="Adobe Garamond Pro" pitchFamily="18" charset="0"/>
              </a:rPr>
              <a:t>?</a:t>
            </a:r>
            <a:r>
              <a:rPr lang="ar-MA" sz="2800" b="0" dirty="0">
                <a:solidFill>
                  <a:schemeClr val="accent2"/>
                </a:solidFill>
                <a:effectLst>
                  <a:outerShdw blurRad="38100" dist="38100" dir="2700000" algn="tl">
                    <a:srgbClr val="C0C0C0"/>
                  </a:outerShdw>
                </a:effectLst>
                <a:latin typeface="Adobe Garamond Pro" pitchFamily="18" charset="0"/>
              </a:rPr>
              <a:t> </a:t>
            </a:r>
            <a:r>
              <a:rPr lang="fr-FR" sz="2800" b="0" dirty="0">
                <a:solidFill>
                  <a:schemeClr val="accent2"/>
                </a:solidFill>
                <a:effectLst>
                  <a:outerShdw blurRad="38100" dist="38100" dir="2700000" algn="tl">
                    <a:srgbClr val="C0C0C0"/>
                  </a:outerShdw>
                </a:effectLst>
                <a:latin typeface="Adobe Garamond Pro" pitchFamily="18" charset="0"/>
              </a:rPr>
              <a:t>   </a:t>
            </a:r>
            <a:r>
              <a:rPr lang="fr-FR" sz="2400" b="0" dirty="0">
                <a:solidFill>
                  <a:schemeClr val="accent2"/>
                </a:solidFill>
                <a:effectLst>
                  <a:outerShdw blurRad="38100" dist="38100" dir="2700000" algn="tl">
                    <a:srgbClr val="C0C0C0"/>
                  </a:outerShdw>
                </a:effectLst>
                <a:latin typeface="Adobe Garamond Pro" pitchFamily="18" charset="0"/>
              </a:rPr>
              <a:t>Accompagne-t-elle efficacement les dirigeants, les managers et les salariés dans la conduite et la réalisation des changements</a:t>
            </a:r>
            <a:r>
              <a:rPr lang="ar-MA" sz="2400" b="0" dirty="0">
                <a:solidFill>
                  <a:schemeClr val="accent2"/>
                </a:solidFill>
                <a:effectLst>
                  <a:outerShdw blurRad="38100" dist="38100" dir="2700000" algn="tl">
                    <a:srgbClr val="C0C0C0"/>
                  </a:outerShdw>
                </a:effectLst>
                <a:latin typeface="Adobe Garamond Pro" pitchFamily="18" charset="0"/>
              </a:rPr>
              <a:t>?</a:t>
            </a:r>
            <a:r>
              <a:rPr lang="en-US" sz="2400" b="0" dirty="0">
                <a:solidFill>
                  <a:schemeClr val="accent2"/>
                </a:solidFill>
                <a:effectLst>
                  <a:outerShdw blurRad="38100" dist="38100" dir="2700000" algn="tl">
                    <a:srgbClr val="C0C0C0"/>
                  </a:outerShdw>
                </a:effectLst>
                <a:latin typeface="Adobe Garamond Pro" pitchFamily="18" charset="0"/>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00034" y="1714488"/>
            <a:ext cx="7772400" cy="2000264"/>
          </a:xfrm>
        </p:spPr>
        <p:txBody>
          <a:bodyPr>
            <a:normAutofit fontScale="90000"/>
          </a:bodyPr>
          <a:lstStyle/>
          <a:p>
            <a:r>
              <a:rPr lang="fr-FR" sz="4800" b="1" dirty="0" smtClean="0"/>
              <a:t>III- </a:t>
            </a:r>
            <a:r>
              <a:rPr lang="fr-FR" sz="4800" dirty="0" smtClean="0">
                <a:solidFill>
                  <a:schemeClr val="tx1"/>
                </a:solidFill>
              </a:rPr>
              <a:t>Audit des principaux domaines sociaux de l’entreprise</a:t>
            </a:r>
            <a:endParaRPr lang="fr-FR" sz="4800" dirty="0">
              <a:solidFill>
                <a:schemeClr val="tx1"/>
              </a:solidFill>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42910" y="1071546"/>
            <a:ext cx="7772400" cy="1928826"/>
          </a:xfrm>
        </p:spPr>
        <p:txBody>
          <a:bodyPr>
            <a:normAutofit fontScale="90000"/>
          </a:bodyPr>
          <a:lstStyle/>
          <a:p>
            <a:r>
              <a:rPr lang="fr-FR" dirty="0" smtClean="0"/>
              <a:t>Deux grands domaines d’audit social seront présentés dans le cadre de cet exposé</a:t>
            </a:r>
            <a:endParaRPr lang="fr-FR" dirty="0"/>
          </a:p>
        </p:txBody>
      </p:sp>
      <p:sp>
        <p:nvSpPr>
          <p:cNvPr id="3" name="Sous-titre 2"/>
          <p:cNvSpPr>
            <a:spLocks noGrp="1"/>
          </p:cNvSpPr>
          <p:nvPr>
            <p:ph type="subTitle" idx="1"/>
          </p:nvPr>
        </p:nvSpPr>
        <p:spPr/>
        <p:txBody>
          <a:bodyPr/>
          <a:lstStyle/>
          <a:p>
            <a:pPr>
              <a:buFont typeface="Arial" charset="0"/>
              <a:buChar char="•"/>
            </a:pPr>
            <a:r>
              <a:rPr lang="fr-FR" dirty="0" smtClean="0">
                <a:solidFill>
                  <a:schemeClr val="tx1"/>
                </a:solidFill>
              </a:rPr>
              <a:t> L’emploi;</a:t>
            </a:r>
          </a:p>
          <a:p>
            <a:pPr>
              <a:buFont typeface="Arial" charset="0"/>
              <a:buChar char="•"/>
            </a:pPr>
            <a:r>
              <a:rPr lang="fr-FR" dirty="0">
                <a:solidFill>
                  <a:schemeClr val="tx1"/>
                </a:solidFill>
              </a:rPr>
              <a:t> </a:t>
            </a:r>
            <a:r>
              <a:rPr lang="fr-FR" dirty="0" smtClean="0">
                <a:solidFill>
                  <a:schemeClr val="tx1"/>
                </a:solidFill>
              </a:rPr>
              <a:t>La rémunération. </a:t>
            </a:r>
            <a:endParaRPr lang="fr-FR" dirty="0">
              <a:solidFill>
                <a:schemeClr val="tx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428596" y="1428736"/>
            <a:ext cx="8229600" cy="4525963"/>
          </a:xfrm>
        </p:spPr>
        <p:txBody>
          <a:bodyPr>
            <a:normAutofit fontScale="92500" lnSpcReduction="10000"/>
          </a:bodyPr>
          <a:lstStyle/>
          <a:p>
            <a:pPr eaLnBrk="1" hangingPunct="1">
              <a:buNone/>
            </a:pPr>
            <a:r>
              <a:rPr lang="fr-FR" b="1" i="1" dirty="0" smtClean="0">
                <a:solidFill>
                  <a:srgbClr val="C00000"/>
                </a:solidFill>
              </a:rPr>
              <a:t>Axe I : une vision globale sur l’audit social </a:t>
            </a:r>
          </a:p>
          <a:p>
            <a:pPr eaLnBrk="1" hangingPunct="1">
              <a:buFont typeface="Wingdings" pitchFamily="2" charset="2"/>
              <a:buNone/>
            </a:pPr>
            <a:r>
              <a:rPr lang="fr-FR" i="1" dirty="0" smtClean="0">
                <a:solidFill>
                  <a:srgbClr val="0070C0"/>
                </a:solidFill>
              </a:rPr>
              <a:t>1- origine, définition et référentiels</a:t>
            </a:r>
            <a:r>
              <a:rPr lang="fr-FR" dirty="0" smtClean="0">
                <a:solidFill>
                  <a:srgbClr val="0070C0"/>
                </a:solidFill>
              </a:rPr>
              <a:t> </a:t>
            </a:r>
            <a:r>
              <a:rPr lang="ar-MA" sz="2800" i="1" dirty="0" smtClean="0">
                <a:solidFill>
                  <a:srgbClr val="0070C0"/>
                </a:solidFill>
                <a:latin typeface="Adobe Garamond Pro" pitchFamily="18" charset="0"/>
              </a:rPr>
              <a:t>.</a:t>
            </a:r>
            <a:r>
              <a:rPr lang="en-US" sz="2800" i="1" dirty="0" smtClean="0">
                <a:solidFill>
                  <a:srgbClr val="0070C0"/>
                </a:solidFill>
                <a:latin typeface="Adobe Garamond Pro" pitchFamily="18" charset="0"/>
              </a:rPr>
              <a:t> </a:t>
            </a:r>
            <a:endParaRPr lang="ar-MA" sz="2800" i="1" dirty="0" smtClean="0">
              <a:solidFill>
                <a:srgbClr val="0070C0"/>
              </a:solidFill>
              <a:latin typeface="Adobe Garamond Pro" pitchFamily="18" charset="0"/>
            </a:endParaRPr>
          </a:p>
          <a:p>
            <a:pPr algn="l" rtl="0" eaLnBrk="1" hangingPunct="1">
              <a:buClr>
                <a:schemeClr val="accent2"/>
              </a:buClr>
              <a:buFont typeface="Wingdings" pitchFamily="2" charset="2"/>
              <a:buNone/>
            </a:pPr>
            <a:r>
              <a:rPr lang="fr-FR" i="1" dirty="0" smtClean="0">
                <a:solidFill>
                  <a:srgbClr val="0070C0"/>
                </a:solidFill>
              </a:rPr>
              <a:t>2- la démarche et outils de l’audit social</a:t>
            </a:r>
            <a:r>
              <a:rPr lang="fr-FR" dirty="0" smtClean="0">
                <a:solidFill>
                  <a:srgbClr val="0070C0"/>
                </a:solidFill>
              </a:rPr>
              <a:t> </a:t>
            </a:r>
          </a:p>
          <a:p>
            <a:pPr algn="l" rtl="0" eaLnBrk="1" hangingPunct="1">
              <a:buClr>
                <a:schemeClr val="accent2"/>
              </a:buClr>
              <a:buFont typeface="Wingdings" pitchFamily="2" charset="2"/>
              <a:buNone/>
            </a:pPr>
            <a:r>
              <a:rPr lang="fr-FR" b="1" dirty="0" smtClean="0">
                <a:solidFill>
                  <a:srgbClr val="C00000"/>
                </a:solidFill>
              </a:rPr>
              <a:t>Axe II: Les audits de la fonction RH</a:t>
            </a:r>
          </a:p>
          <a:p>
            <a:pPr algn="l" rtl="0" eaLnBrk="1" hangingPunct="1">
              <a:buClr>
                <a:schemeClr val="accent2"/>
              </a:buClr>
              <a:buFont typeface="Wingdings" pitchFamily="2" charset="2"/>
              <a:buNone/>
            </a:pPr>
            <a:r>
              <a:rPr lang="fr-FR" dirty="0" smtClean="0">
                <a:solidFill>
                  <a:srgbClr val="0070C0"/>
                </a:solidFill>
              </a:rPr>
              <a:t>1- L’audit de la gestion administrative du personnel</a:t>
            </a:r>
          </a:p>
          <a:p>
            <a:pPr algn="l" rtl="0" eaLnBrk="1" hangingPunct="1">
              <a:buClr>
                <a:schemeClr val="accent2"/>
              </a:buClr>
              <a:buFont typeface="Wingdings" pitchFamily="2" charset="2"/>
              <a:buNone/>
            </a:pPr>
            <a:r>
              <a:rPr lang="fr-FR" dirty="0" smtClean="0">
                <a:solidFill>
                  <a:srgbClr val="0070C0"/>
                </a:solidFill>
              </a:rPr>
              <a:t>2- L’audit des autres missions de la fonction RH</a:t>
            </a:r>
          </a:p>
          <a:p>
            <a:pPr algn="l" rtl="0" eaLnBrk="1" hangingPunct="1">
              <a:buClr>
                <a:schemeClr val="accent2"/>
              </a:buClr>
              <a:buFont typeface="Wingdings" pitchFamily="2" charset="2"/>
              <a:buNone/>
            </a:pPr>
            <a:r>
              <a:rPr lang="fr-FR" b="1" dirty="0" smtClean="0">
                <a:solidFill>
                  <a:srgbClr val="C00000"/>
                </a:solidFill>
              </a:rPr>
              <a:t>Axe III: Audit des principaux domaines sociaux de l’entreprise</a:t>
            </a:r>
          </a:p>
          <a:p>
            <a:pPr algn="l" rtl="0" eaLnBrk="1" hangingPunct="1">
              <a:buClr>
                <a:schemeClr val="accent2"/>
              </a:buClr>
              <a:buFont typeface="Wingdings" pitchFamily="2" charset="2"/>
              <a:buNone/>
            </a:pPr>
            <a:r>
              <a:rPr lang="fr-FR" dirty="0" smtClean="0">
                <a:solidFill>
                  <a:srgbClr val="0070C0"/>
                </a:solidFill>
              </a:rPr>
              <a:t>1- Audit de l’emploi</a:t>
            </a:r>
          </a:p>
          <a:p>
            <a:pPr algn="l" rtl="0" eaLnBrk="1" hangingPunct="1">
              <a:buClr>
                <a:schemeClr val="accent2"/>
              </a:buClr>
              <a:buFont typeface="Wingdings" pitchFamily="2" charset="2"/>
              <a:buNone/>
            </a:pPr>
            <a:r>
              <a:rPr lang="fr-FR" dirty="0" smtClean="0">
                <a:solidFill>
                  <a:srgbClr val="0070C0"/>
                </a:solidFill>
              </a:rPr>
              <a:t>2- Audit des rémunérations</a:t>
            </a:r>
          </a:p>
          <a:p>
            <a:pPr algn="l" rtl="0" eaLnBrk="1" hangingPunct="1">
              <a:buClr>
                <a:schemeClr val="accent2"/>
              </a:buClr>
              <a:buFont typeface="Wingdings" pitchFamily="2" charset="2"/>
              <a:buNone/>
            </a:pPr>
            <a:endParaRPr lang="fr-FR" dirty="0" smtClean="0"/>
          </a:p>
          <a:p>
            <a:pPr algn="l" rtl="0" eaLnBrk="1" hangingPunct="1">
              <a:buClr>
                <a:schemeClr val="accent2"/>
              </a:buClr>
              <a:buFont typeface="Wingdings" pitchFamily="2" charset="2"/>
              <a:buNone/>
            </a:pPr>
            <a:endParaRPr lang="ar-MA" sz="2800" i="1" dirty="0" smtClean="0">
              <a:latin typeface="Adobe Garamond Pro" pitchFamily="18" charset="0"/>
            </a:endParaRPr>
          </a:p>
          <a:p>
            <a:pPr eaLnBrk="1" hangingPunct="1">
              <a:buFont typeface="Wingdings" pitchFamily="2" charset="2"/>
              <a:buNone/>
            </a:pPr>
            <a:endParaRPr lang="fr-FR" dirty="0" smtClean="0"/>
          </a:p>
        </p:txBody>
      </p:sp>
      <p:sp>
        <p:nvSpPr>
          <p:cNvPr id="5122" name="Rectangle 2"/>
          <p:cNvSpPr>
            <a:spLocks noGrp="1" noChangeArrowheads="1"/>
          </p:cNvSpPr>
          <p:nvPr>
            <p:ph type="title"/>
          </p:nvPr>
        </p:nvSpPr>
        <p:spPr/>
        <p:txBody>
          <a:bodyPr/>
          <a:lstStyle/>
          <a:p>
            <a:pPr eaLnBrk="1" hangingPunct="1"/>
            <a:r>
              <a:rPr lang="fr-FR" smtClean="0"/>
              <a:t>Plan </a:t>
            </a:r>
            <a:endParaRPr lang="fr-FR"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80728"/>
            <a:ext cx="8229600" cy="5026563"/>
          </a:xfrm>
        </p:spPr>
        <p:txBody>
          <a:bodyPr>
            <a:normAutofit/>
          </a:bodyPr>
          <a:lstStyle/>
          <a:p>
            <a:pPr algn="ctr">
              <a:buNone/>
            </a:pPr>
            <a:endParaRPr lang="fr-FR" b="1" dirty="0" smtClean="0"/>
          </a:p>
          <a:p>
            <a:pPr algn="ctr">
              <a:buNone/>
            </a:pPr>
            <a:r>
              <a:rPr lang="fr-FR" b="1" dirty="0" smtClean="0"/>
              <a:t>Audit de l’emploi</a:t>
            </a:r>
          </a:p>
          <a:p>
            <a:pPr algn="ctr">
              <a:buNone/>
            </a:pPr>
            <a:endParaRPr lang="fr-FR" b="1" dirty="0"/>
          </a:p>
          <a:p>
            <a:pPr algn="ctr">
              <a:buNone/>
            </a:pPr>
            <a:endParaRPr lang="fr-FR" b="1" dirty="0" smtClean="0"/>
          </a:p>
          <a:p>
            <a:pPr algn="ctr">
              <a:buNone/>
            </a:pPr>
            <a:endParaRPr lang="fr-FR" b="1" dirty="0" smtClean="0"/>
          </a:p>
          <a:p>
            <a:pPr algn="ctr">
              <a:buNone/>
            </a:pPr>
            <a:endParaRPr lang="fr-FR" b="1" dirty="0" smtClean="0"/>
          </a:p>
          <a:p>
            <a:pPr algn="just">
              <a:buNone/>
            </a:pPr>
            <a:r>
              <a:rPr lang="fr-FR" dirty="0" smtClean="0"/>
              <a:t>Assurer, tant en termes quantitatifs que qualitatifs, le niveau des ressources humaines nécessaires au fonctionnement présent et futur de l’entreprise, et à son développement</a:t>
            </a:r>
            <a:endParaRPr lang="fr-FR" b="1" dirty="0" smtClean="0"/>
          </a:p>
        </p:txBody>
      </p:sp>
      <p:sp>
        <p:nvSpPr>
          <p:cNvPr id="6" name="Flèche vers le bas 5"/>
          <p:cNvSpPr/>
          <p:nvPr/>
        </p:nvSpPr>
        <p:spPr>
          <a:xfrm>
            <a:off x="4214810" y="1990736"/>
            <a:ext cx="714380" cy="15102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wipe(down)">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endParaRPr lang="fr-FR" dirty="0" smtClean="0"/>
          </a:p>
          <a:p>
            <a:pPr algn="ctr">
              <a:buNone/>
            </a:pPr>
            <a:r>
              <a:rPr lang="fr-FR" dirty="0" smtClean="0"/>
              <a:t> </a:t>
            </a:r>
            <a:r>
              <a:rPr lang="fr-FR" dirty="0"/>
              <a:t>F</a:t>
            </a:r>
            <a:r>
              <a:rPr lang="fr-FR" dirty="0" smtClean="0"/>
              <a:t>ixation des objectifs dans tous les domaines       </a:t>
            </a:r>
          </a:p>
          <a:p>
            <a:pPr algn="ctr">
              <a:buNone/>
            </a:pPr>
            <a:r>
              <a:rPr lang="fr-FR" dirty="0" smtClean="0"/>
              <a:t> de la gestion de l’emploi</a:t>
            </a:r>
          </a:p>
          <a:p>
            <a:pPr algn="ctr">
              <a:buNone/>
            </a:pPr>
            <a:endParaRPr lang="fr-FR" dirty="0"/>
          </a:p>
          <a:p>
            <a:pPr algn="ctr">
              <a:buNone/>
            </a:pPr>
            <a:endParaRPr lang="fr-FR" dirty="0" smtClean="0"/>
          </a:p>
          <a:p>
            <a:pPr algn="ctr">
              <a:buNone/>
            </a:pPr>
            <a:endParaRPr lang="fr-FR" dirty="0" smtClean="0"/>
          </a:p>
          <a:p>
            <a:pPr algn="ctr">
              <a:buNone/>
            </a:pPr>
            <a:endParaRPr lang="fr-FR" dirty="0" smtClean="0"/>
          </a:p>
          <a:p>
            <a:pPr algn="ctr">
              <a:buNone/>
            </a:pPr>
            <a:endParaRPr lang="fr-FR" dirty="0"/>
          </a:p>
          <a:p>
            <a:pPr algn="ctr">
              <a:buNone/>
            </a:pPr>
            <a:r>
              <a:rPr lang="fr-FR" dirty="0" smtClean="0"/>
              <a:t>Audit d’efficacité </a:t>
            </a:r>
          </a:p>
          <a:p>
            <a:pPr algn="ctr">
              <a:buNone/>
            </a:pPr>
            <a:endParaRPr lang="fr-FR" dirty="0"/>
          </a:p>
          <a:p>
            <a:pPr algn="ctr">
              <a:buNone/>
            </a:pPr>
            <a:endParaRPr lang="fr-FR" dirty="0"/>
          </a:p>
        </p:txBody>
      </p:sp>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4" name="Double flèche verticale 3"/>
          <p:cNvSpPr/>
          <p:nvPr/>
        </p:nvSpPr>
        <p:spPr>
          <a:xfrm>
            <a:off x="4214810" y="3071810"/>
            <a:ext cx="714380" cy="15716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endParaRPr lang="fr-FR" dirty="0" smtClean="0"/>
          </a:p>
          <a:p>
            <a:r>
              <a:rPr lang="fr-FR" dirty="0" smtClean="0"/>
              <a:t>L'audit </a:t>
            </a:r>
            <a:r>
              <a:rPr lang="fr-FR" dirty="0"/>
              <a:t>d'efficacité des processus de gestion de l'emploi porte en particulier sur cinq domaines</a:t>
            </a:r>
            <a:r>
              <a:rPr lang="fr-FR" dirty="0" smtClean="0"/>
              <a:t>:</a:t>
            </a:r>
          </a:p>
          <a:p>
            <a:pPr lvl="2">
              <a:buNone/>
            </a:pPr>
            <a:r>
              <a:rPr lang="fr-FR" dirty="0" smtClean="0"/>
              <a:t>1- Mise </a:t>
            </a:r>
            <a:r>
              <a:rPr lang="fr-FR" dirty="0"/>
              <a:t>en œuvre des politiques de relations avec les organismes de formation, les politiques d'apprentissage et de professionnalisation, le marketing RH, la communication de recrutement et la construction d'une image d'employeur de référence;</a:t>
            </a:r>
            <a:endParaRPr lang="fr-FR" sz="1600" dirty="0"/>
          </a:p>
          <a:p>
            <a:pPr>
              <a:buNone/>
            </a:pPr>
            <a:endParaRPr lang="fr-FR" dirty="0"/>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2"/>
            <a:endParaRPr lang="fr-FR" dirty="0" smtClean="0"/>
          </a:p>
          <a:p>
            <a:pPr lvl="2">
              <a:buNone/>
            </a:pPr>
            <a:r>
              <a:rPr lang="fr-FR" dirty="0" smtClean="0"/>
              <a:t>2- Politique et plans de recrutement, d'égalité des chances et de diversité, d'intégration;</a:t>
            </a:r>
          </a:p>
          <a:p>
            <a:pPr lvl="2">
              <a:buNone/>
            </a:pPr>
            <a:endParaRPr lang="fr-FR" sz="1600" dirty="0" smtClean="0"/>
          </a:p>
          <a:p>
            <a:pPr lvl="2">
              <a:buNone/>
            </a:pPr>
            <a:r>
              <a:rPr lang="fr-FR" dirty="0" smtClean="0"/>
              <a:t>3- Politiques de fidélisation et d'implication;</a:t>
            </a:r>
          </a:p>
          <a:p>
            <a:pPr lvl="2">
              <a:buNone/>
            </a:pPr>
            <a:endParaRPr lang="fr-FR" sz="1600" dirty="0" smtClean="0"/>
          </a:p>
          <a:p>
            <a:pPr lvl="2">
              <a:buNone/>
            </a:pPr>
            <a:r>
              <a:rPr lang="fr-FR" dirty="0" smtClean="0"/>
              <a:t>4- Politiques de gestion des carrières, de mobilité interne;</a:t>
            </a:r>
          </a:p>
          <a:p>
            <a:pPr lvl="2">
              <a:buNone/>
            </a:pPr>
            <a:endParaRPr lang="fr-FR" sz="1600" dirty="0" smtClean="0"/>
          </a:p>
          <a:p>
            <a:pPr lvl="2">
              <a:buNone/>
            </a:pPr>
            <a:r>
              <a:rPr lang="fr-FR" dirty="0" smtClean="0"/>
              <a:t>5- Gestion des départs et processus concernant les anciens salariés, retraités ou actifs.</a:t>
            </a:r>
            <a:endParaRPr lang="fr-FR" sz="1600" dirty="0" smtClean="0"/>
          </a:p>
          <a:p>
            <a:pPr>
              <a:buNone/>
            </a:pPr>
            <a:endParaRPr lang="fr-FR"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wipe(down)">
                                      <p:cBhvr>
                                        <p:cTn id="13" dur="500"/>
                                        <p:tgtEl>
                                          <p:spTgt spid="3">
                                            <p:txEl>
                                              <p:pRg st="5" end="5"/>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wipe(down)">
                                      <p:cBhvr>
                                        <p:cTn id="1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928802"/>
            <a:ext cx="8229600" cy="5357850"/>
          </a:xfrm>
        </p:spPr>
        <p:txBody>
          <a:bodyPr>
            <a:normAutofit fontScale="47500" lnSpcReduction="20000"/>
          </a:bodyPr>
          <a:lstStyle/>
          <a:p>
            <a:pPr marL="342900" lvl="1" indent="-342900">
              <a:buFont typeface="Arial" pitchFamily="34" charset="0"/>
              <a:buChar char="•"/>
            </a:pPr>
            <a:endParaRPr lang="fr-FR" sz="4500" dirty="0" smtClean="0"/>
          </a:p>
          <a:p>
            <a:pPr marL="342900" lvl="1" indent="-342900">
              <a:buFont typeface="Arial" pitchFamily="34" charset="0"/>
              <a:buChar char="•"/>
            </a:pPr>
            <a:endParaRPr lang="fr-FR" sz="4500" dirty="0" smtClean="0"/>
          </a:p>
          <a:p>
            <a:pPr marL="342900" lvl="1" indent="-342900">
              <a:buFont typeface="Arial" pitchFamily="34" charset="0"/>
              <a:buChar char="•"/>
            </a:pPr>
            <a:r>
              <a:rPr lang="fr-FR" sz="4500" dirty="0" smtClean="0"/>
              <a:t>Audit des procédures d'élaboration du plan de recrutement et des décisions de recrutement;</a:t>
            </a:r>
          </a:p>
          <a:p>
            <a:pPr marL="342900" lvl="1" indent="-342900">
              <a:buFont typeface="Arial" pitchFamily="34" charset="0"/>
              <a:buChar char="•"/>
            </a:pPr>
            <a:r>
              <a:rPr lang="fr-FR" sz="4500" dirty="0" smtClean="0"/>
              <a:t>Audit  des procédures d'accueil et d'intégration;</a:t>
            </a:r>
          </a:p>
          <a:p>
            <a:pPr marL="342900" lvl="1" indent="-342900">
              <a:buFont typeface="Arial" pitchFamily="34" charset="0"/>
              <a:buChar char="•"/>
            </a:pPr>
            <a:r>
              <a:rPr lang="fr-FR" sz="4500" dirty="0" smtClean="0"/>
              <a:t>Audit des programmes apprentissage et professionnalisation;</a:t>
            </a:r>
          </a:p>
          <a:p>
            <a:pPr marL="342900" lvl="1" indent="-342900">
              <a:buFont typeface="Arial" pitchFamily="34" charset="0"/>
              <a:buChar char="•"/>
            </a:pPr>
            <a:r>
              <a:rPr lang="fr-FR" sz="4500" dirty="0" smtClean="0"/>
              <a:t>Audit  du système d'entretien d'appréciation;</a:t>
            </a:r>
          </a:p>
          <a:p>
            <a:pPr marL="342900" lvl="1" indent="-342900">
              <a:buFont typeface="Arial" pitchFamily="34" charset="0"/>
              <a:buChar char="•"/>
            </a:pPr>
            <a:r>
              <a:rPr lang="fr-FR" sz="4500" dirty="0" smtClean="0"/>
              <a:t>Audit des développement individuel des compétences;</a:t>
            </a:r>
          </a:p>
          <a:p>
            <a:pPr marL="342900" lvl="1" indent="-342900">
              <a:buFont typeface="Arial" pitchFamily="34" charset="0"/>
              <a:buChar char="•"/>
            </a:pPr>
            <a:r>
              <a:rPr lang="fr-FR" sz="4500" dirty="0" smtClean="0"/>
              <a:t>Audit d’élaboration et mise en œuvre du plan de formation;</a:t>
            </a:r>
          </a:p>
          <a:p>
            <a:pPr marL="342900" lvl="1" indent="-342900">
              <a:buFont typeface="Arial" pitchFamily="34" charset="0"/>
              <a:buChar char="•"/>
            </a:pPr>
            <a:r>
              <a:rPr lang="fr-FR" sz="4500" dirty="0" smtClean="0"/>
              <a:t>Audit de l’égalité professionnelle femmes/homme;</a:t>
            </a:r>
          </a:p>
          <a:p>
            <a:pPr marL="342900" lvl="1" indent="-342900">
              <a:buFont typeface="Arial" pitchFamily="34" charset="0"/>
              <a:buChar char="•"/>
            </a:pPr>
            <a:r>
              <a:rPr lang="fr-FR" sz="4500" dirty="0" smtClean="0"/>
              <a:t>Audit des plans de développement du capital humain;</a:t>
            </a:r>
          </a:p>
          <a:p>
            <a:pPr marL="342900" lvl="1" indent="-342900">
              <a:buFont typeface="Arial" pitchFamily="34" charset="0"/>
              <a:buChar char="•"/>
            </a:pPr>
            <a:r>
              <a:rPr lang="fr-FR" sz="4500" dirty="0" smtClean="0"/>
              <a:t>Etc.</a:t>
            </a:r>
          </a:p>
          <a:p>
            <a:pPr marL="342900" lvl="1" indent="-342900">
              <a:buNone/>
            </a:pPr>
            <a:endParaRPr lang="fr-FR" sz="4500" dirty="0" smtClean="0"/>
          </a:p>
          <a:p>
            <a:pPr marL="342900" lvl="1" indent="-342900">
              <a:buNone/>
            </a:pPr>
            <a:r>
              <a:rPr lang="fr-FR" sz="4500" dirty="0" smtClean="0"/>
              <a:t> </a:t>
            </a:r>
          </a:p>
          <a:p>
            <a:pPr marL="342900" lvl="1" indent="-342900">
              <a:buFont typeface="Arial" pitchFamily="34" charset="0"/>
              <a:buChar char="•"/>
            </a:pPr>
            <a:endParaRPr lang="fr-FR" sz="1800" dirty="0" smtClean="0"/>
          </a:p>
          <a:p>
            <a:endParaRPr lang="fr-FR" dirty="0"/>
          </a:p>
        </p:txBody>
      </p:sp>
      <p:sp>
        <p:nvSpPr>
          <p:cNvPr id="2" name="Titre 1"/>
          <p:cNvSpPr>
            <a:spLocks noGrp="1"/>
          </p:cNvSpPr>
          <p:nvPr>
            <p:ph type="title"/>
          </p:nvPr>
        </p:nvSpPr>
        <p:spPr>
          <a:xfrm>
            <a:off x="457200" y="274638"/>
            <a:ext cx="8229600" cy="1939916"/>
          </a:xfrm>
        </p:spPr>
        <p:txBody>
          <a:bodyPr>
            <a:normAutofit fontScale="90000"/>
          </a:bodyPr>
          <a:lstStyle/>
          <a:p>
            <a:r>
              <a:rPr lang="fr-FR" dirty="0" smtClean="0"/>
              <a:t>Sur ces 5 domaines plusieurs types d’audit d’efficacité sont envisageables: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childTnLst>
                                </p:cTn>
                              </p:par>
                              <p:par>
                                <p:cTn id="8" presetID="10" presetClass="entr" presetSubtype="0" fill="hold" grpId="0" nodeType="withEffect">
                                  <p:stCondLst>
                                    <p:cond delay="400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2000"/>
                                        <p:tgtEl>
                                          <p:spTgt spid="3">
                                            <p:txEl>
                                              <p:pRg st="3" end="3"/>
                                            </p:txEl>
                                          </p:spTgt>
                                        </p:tgtEl>
                                      </p:cBhvr>
                                    </p:animEffect>
                                  </p:childTnLst>
                                </p:cTn>
                              </p:par>
                              <p:par>
                                <p:cTn id="11" presetID="10" presetClass="entr" presetSubtype="0" fill="hold" grpId="0" nodeType="withEffect">
                                  <p:stCondLst>
                                    <p:cond delay="650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2000"/>
                                        <p:tgtEl>
                                          <p:spTgt spid="3">
                                            <p:txEl>
                                              <p:pRg st="4" end="4"/>
                                            </p:txEl>
                                          </p:spTgt>
                                        </p:tgtEl>
                                      </p:cBhvr>
                                    </p:animEffect>
                                  </p:childTnLst>
                                </p:cTn>
                              </p:par>
                              <p:par>
                                <p:cTn id="14" presetID="10" presetClass="entr" presetSubtype="0" fill="hold" grpId="0" nodeType="withEffect">
                                  <p:stCondLst>
                                    <p:cond delay="800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2000"/>
                                        <p:tgtEl>
                                          <p:spTgt spid="3">
                                            <p:txEl>
                                              <p:pRg st="5" end="5"/>
                                            </p:txEl>
                                          </p:spTgt>
                                        </p:tgtEl>
                                      </p:cBhvr>
                                    </p:animEffect>
                                  </p:childTnLst>
                                </p:cTn>
                              </p:par>
                              <p:par>
                                <p:cTn id="17" presetID="10" presetClass="entr" presetSubtype="0" fill="hold" grpId="0" nodeType="withEffect">
                                  <p:stCondLst>
                                    <p:cond delay="850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2000"/>
                                        <p:tgtEl>
                                          <p:spTgt spid="3">
                                            <p:txEl>
                                              <p:pRg st="6" end="6"/>
                                            </p:txEl>
                                          </p:spTgt>
                                        </p:tgtEl>
                                      </p:cBhvr>
                                    </p:animEffect>
                                  </p:childTnLst>
                                </p:cTn>
                              </p:par>
                              <p:par>
                                <p:cTn id="20" presetID="10" presetClass="entr" presetSubtype="0" fill="hold" grpId="0" nodeType="withEffect">
                                  <p:stCondLst>
                                    <p:cond delay="850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2000"/>
                                        <p:tgtEl>
                                          <p:spTgt spid="3">
                                            <p:txEl>
                                              <p:pRg st="7" end="7"/>
                                            </p:txEl>
                                          </p:spTgt>
                                        </p:tgtEl>
                                      </p:cBhvr>
                                    </p:animEffect>
                                  </p:childTnLst>
                                </p:cTn>
                              </p:par>
                              <p:par>
                                <p:cTn id="23" presetID="10" presetClass="entr" presetSubtype="0" fill="hold" grpId="0" nodeType="withEffect">
                                  <p:stCondLst>
                                    <p:cond delay="850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2000"/>
                                        <p:tgtEl>
                                          <p:spTgt spid="3">
                                            <p:txEl>
                                              <p:pRg st="8" end="8"/>
                                            </p:txEl>
                                          </p:spTgt>
                                        </p:tgtEl>
                                      </p:cBhvr>
                                    </p:animEffect>
                                  </p:childTnLst>
                                </p:cTn>
                              </p:par>
                              <p:par>
                                <p:cTn id="26" presetID="10" presetClass="entr" presetSubtype="0" fill="hold" grpId="0" nodeType="withEffect">
                                  <p:stCondLst>
                                    <p:cond delay="850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2000"/>
                                        <p:tgtEl>
                                          <p:spTgt spid="3">
                                            <p:txEl>
                                              <p:pRg st="9" end="9"/>
                                            </p:txEl>
                                          </p:spTgt>
                                        </p:tgtEl>
                                      </p:cBhvr>
                                    </p:animEffect>
                                  </p:childTnLst>
                                </p:cTn>
                              </p:par>
                              <p:par>
                                <p:cTn id="29" presetID="10" presetClass="entr" presetSubtype="0" fill="hold" grpId="0" nodeType="withEffect">
                                  <p:stCondLst>
                                    <p:cond delay="850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fade">
                                      <p:cBhvr>
                                        <p:cTn id="31" dur="2000"/>
                                        <p:tgtEl>
                                          <p:spTgt spid="3">
                                            <p:txEl>
                                              <p:pRg st="10" end="1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12" end="12"/>
                                            </p:txEl>
                                          </p:spTgt>
                                        </p:tgtEl>
                                        <p:attrNameLst>
                                          <p:attrName>style.visibility</p:attrName>
                                        </p:attrNameLst>
                                      </p:cBhvr>
                                      <p:to>
                                        <p:strVal val="visible"/>
                                      </p:to>
                                    </p:set>
                                    <p:animEffect transition="in" filter="fade">
                                      <p:cBhvr>
                                        <p:cTn id="34"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77500" lnSpcReduction="20000"/>
          </a:bodyPr>
          <a:lstStyle/>
          <a:p>
            <a:pPr algn="ctr">
              <a:buNone/>
            </a:pPr>
            <a:r>
              <a:rPr lang="fr-FR" dirty="0" smtClean="0"/>
              <a:t>Audit stratégique de l’emploi </a:t>
            </a:r>
            <a:r>
              <a:rPr lang="fr-FR" sz="4000" dirty="0" smtClean="0"/>
              <a:t>≠</a:t>
            </a:r>
            <a:r>
              <a:rPr lang="fr-FR" dirty="0" smtClean="0"/>
              <a:t> Audit d’efficacité  de l’emploi</a:t>
            </a:r>
          </a:p>
          <a:p>
            <a:pPr algn="ctr">
              <a:buNone/>
            </a:pPr>
            <a:r>
              <a:rPr lang="fr-FR" dirty="0" smtClean="0"/>
              <a:t>Car:</a:t>
            </a:r>
          </a:p>
          <a:p>
            <a:pPr>
              <a:buFontTx/>
              <a:buChar char="-"/>
            </a:pPr>
            <a:r>
              <a:rPr lang="fr-FR" dirty="0" smtClean="0"/>
              <a:t>Il fait moins référence aux données comptables et financières;</a:t>
            </a:r>
          </a:p>
          <a:p>
            <a:pPr>
              <a:buFontTx/>
              <a:buChar char="-"/>
            </a:pPr>
            <a:r>
              <a:rPr lang="fr-FR" dirty="0" smtClean="0"/>
              <a:t>Consiste à détecter l’existence d’objectifs en matière d’emploi</a:t>
            </a:r>
          </a:p>
          <a:p>
            <a:pPr>
              <a:buFontTx/>
              <a:buChar char="-"/>
            </a:pPr>
            <a:r>
              <a:rPr lang="fr-FR" dirty="0" smtClean="0"/>
              <a:t>Consiste à contrôler ces objectifs</a:t>
            </a:r>
          </a:p>
          <a:p>
            <a:pPr>
              <a:buFontTx/>
              <a:buChar char="-"/>
            </a:pPr>
            <a:r>
              <a:rPr lang="fr-FR" dirty="0" smtClean="0"/>
              <a:t>…. </a:t>
            </a:r>
            <a:r>
              <a:rPr lang="fr-FR" dirty="0" err="1" smtClean="0"/>
              <a:t>Etc</a:t>
            </a:r>
            <a:r>
              <a:rPr lang="fr-FR" dirty="0" smtClean="0"/>
              <a:t> .</a:t>
            </a:r>
          </a:p>
          <a:p>
            <a:pPr>
              <a:buNone/>
            </a:pPr>
            <a:endParaRPr lang="fr-FR" dirty="0"/>
          </a:p>
          <a:p>
            <a:pPr>
              <a:buNone/>
            </a:pPr>
            <a:r>
              <a:rPr lang="fr-FR" smtClean="0"/>
              <a:t>	L’audit  </a:t>
            </a:r>
            <a:r>
              <a:rPr lang="fr-FR" dirty="0" smtClean="0"/>
              <a:t>stratégique apparaît dans ce cas comme une aide à la décision future en soulignant les conséquences que telle ou telle décision stratégique </a:t>
            </a:r>
            <a:r>
              <a:rPr lang="fr-FR" b="1" i="1" dirty="0" smtClean="0">
                <a:solidFill>
                  <a:srgbClr val="C00000"/>
                </a:solidFill>
              </a:rPr>
              <a:t>en matière d’emploi </a:t>
            </a:r>
            <a:r>
              <a:rPr lang="fr-FR" dirty="0" smtClean="0"/>
              <a:t>pourrait faire courir à l’entreprise.</a:t>
            </a:r>
            <a:endParaRPr lang="fr-FR" dirty="0"/>
          </a:p>
        </p:txBody>
      </p:sp>
      <p:sp>
        <p:nvSpPr>
          <p:cNvPr id="2" name="Titre 1"/>
          <p:cNvSpPr>
            <a:spLocks noGrp="1"/>
          </p:cNvSpPr>
          <p:nvPr>
            <p:ph type="title"/>
          </p:nvPr>
        </p:nvSpPr>
        <p:spPr/>
        <p:txBody>
          <a:bodyPr/>
          <a:lstStyle/>
          <a:p>
            <a:r>
              <a:rPr lang="fr-FR" dirty="0" smtClean="0"/>
              <a:t>Audit stratégique de l’emploi</a:t>
            </a:r>
            <a:endParaRPr lang="fr-FR"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dirty="0"/>
              <a:t>	</a:t>
            </a:r>
            <a:endParaRPr lang="fr-FR" dirty="0" smtClean="0"/>
          </a:p>
          <a:p>
            <a:pPr>
              <a:buNone/>
            </a:pPr>
            <a:endParaRPr lang="fr-FR" dirty="0" smtClean="0"/>
          </a:p>
          <a:p>
            <a:pPr>
              <a:buNone/>
            </a:pPr>
            <a:endParaRPr lang="fr-FR" dirty="0" smtClean="0"/>
          </a:p>
          <a:p>
            <a:pPr algn="ctr">
              <a:buNone/>
            </a:pPr>
            <a:r>
              <a:rPr lang="fr-FR" dirty="0"/>
              <a:t>	</a:t>
            </a:r>
            <a:r>
              <a:rPr lang="fr-FR" dirty="0" smtClean="0"/>
              <a:t>L'entreprise </a:t>
            </a:r>
            <a:r>
              <a:rPr lang="fr-FR" dirty="0"/>
              <a:t>qui souhaite attirer et retenir des talents a des </a:t>
            </a:r>
            <a:r>
              <a:rPr lang="fr-FR" b="1" i="1" dirty="0">
                <a:solidFill>
                  <a:srgbClr val="C00000"/>
                </a:solidFill>
              </a:rPr>
              <a:t>objectifs stratégiques </a:t>
            </a:r>
            <a:r>
              <a:rPr lang="fr-FR" dirty="0"/>
              <a:t>en matière d'image d'employeur de choix</a:t>
            </a:r>
            <a:r>
              <a:rPr lang="fr-FR" dirty="0" smtClean="0"/>
              <a:t>.</a:t>
            </a:r>
          </a:p>
          <a:p>
            <a:pPr>
              <a:buNone/>
            </a:pPr>
            <a:r>
              <a:rPr lang="fr-FR" dirty="0"/>
              <a:t>	</a:t>
            </a:r>
          </a:p>
        </p:txBody>
      </p:sp>
      <p:sp>
        <p:nvSpPr>
          <p:cNvPr id="2" name="Titre 1"/>
          <p:cNvSpPr>
            <a:spLocks noGrp="1"/>
          </p:cNvSpPr>
          <p:nvPr>
            <p:ph type="title"/>
          </p:nvPr>
        </p:nvSpPr>
        <p:spPr/>
        <p:txBody>
          <a:bodyPr/>
          <a:lstStyle/>
          <a:p>
            <a:r>
              <a:rPr lang="fr-FR" dirty="0" smtClean="0"/>
              <a:t>Audit stratégique de l’emploi</a:t>
            </a:r>
            <a:endParaRPr lang="fr-FR"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lnSpcReduction="10000"/>
          </a:bodyPr>
          <a:lstStyle/>
          <a:p>
            <a:pPr>
              <a:buNone/>
            </a:pPr>
            <a:r>
              <a:rPr lang="fr-FR" dirty="0" smtClean="0"/>
              <a:t>	Ces objectifs peuvent être traduits en </a:t>
            </a:r>
            <a:r>
              <a:rPr lang="fr-FR" b="1" i="1" dirty="0" smtClean="0">
                <a:solidFill>
                  <a:srgbClr val="C00000"/>
                </a:solidFill>
              </a:rPr>
              <a:t>indicateurs chiffrés </a:t>
            </a:r>
            <a:r>
              <a:rPr lang="fr-FR" dirty="0" smtClean="0"/>
              <a:t>dont l'auditeur vérifie la pertinence et la réalisation.</a:t>
            </a:r>
          </a:p>
          <a:p>
            <a:pPr>
              <a:buNone/>
            </a:pPr>
            <a:r>
              <a:rPr lang="fr-FR" dirty="0"/>
              <a:t>	</a:t>
            </a:r>
            <a:r>
              <a:rPr lang="fr-FR" dirty="0" smtClean="0"/>
              <a:t>Parmi </a:t>
            </a:r>
            <a:r>
              <a:rPr lang="fr-FR" dirty="0"/>
              <a:t>les indicateurs fréquemment </a:t>
            </a:r>
            <a:r>
              <a:rPr lang="fr-FR" dirty="0" smtClean="0"/>
              <a:t>retenus par l’auditeur:</a:t>
            </a:r>
            <a:endParaRPr lang="fr-FR" sz="1600" dirty="0"/>
          </a:p>
          <a:p>
            <a:pPr>
              <a:buNone/>
            </a:pPr>
            <a:r>
              <a:rPr lang="fr-FR" sz="1600" dirty="0" smtClean="0"/>
              <a:t>	</a:t>
            </a:r>
            <a:r>
              <a:rPr lang="fr-FR" sz="2600" dirty="0" smtClean="0"/>
              <a:t> -	taux </a:t>
            </a:r>
            <a:r>
              <a:rPr lang="fr-FR" sz="2600" dirty="0"/>
              <a:t>d'acceptation des propositions de recrutement;</a:t>
            </a:r>
          </a:p>
          <a:p>
            <a:pPr lvl="1">
              <a:buNone/>
            </a:pPr>
            <a:r>
              <a:rPr lang="fr-FR" sz="2600" dirty="0" smtClean="0"/>
              <a:t>- 	nombre </a:t>
            </a:r>
            <a:r>
              <a:rPr lang="fr-FR" sz="2600" dirty="0"/>
              <a:t>de visites sur le site de recrutement </a:t>
            </a:r>
            <a:r>
              <a:rPr lang="fr-FR" sz="2600" dirty="0" smtClean="0"/>
              <a:t>de l'entreprise</a:t>
            </a:r>
            <a:r>
              <a:rPr lang="fr-FR" sz="2600" dirty="0"/>
              <a:t>;</a:t>
            </a:r>
          </a:p>
          <a:p>
            <a:pPr>
              <a:buNone/>
            </a:pPr>
            <a:r>
              <a:rPr lang="fr-FR" sz="2600" dirty="0" smtClean="0"/>
              <a:t>	  - 	nombre </a:t>
            </a:r>
            <a:r>
              <a:rPr lang="fr-FR" sz="2600" dirty="0"/>
              <a:t>total de candidatures spontanées </a:t>
            </a:r>
            <a:r>
              <a:rPr lang="fr-FR" sz="2600" dirty="0" smtClean="0"/>
              <a:t>reçues, nombres </a:t>
            </a:r>
            <a:r>
              <a:rPr lang="fr-FR" sz="2600" dirty="0"/>
              <a:t>par </a:t>
            </a:r>
            <a:r>
              <a:rPr lang="fr-FR" sz="2600" dirty="0" smtClean="0"/>
              <a:t>catégories.</a:t>
            </a:r>
            <a:endParaRPr lang="fr-FR" sz="2600" dirty="0"/>
          </a:p>
        </p:txBody>
      </p:sp>
      <p:sp>
        <p:nvSpPr>
          <p:cNvPr id="2" name="Titre 1"/>
          <p:cNvSpPr>
            <a:spLocks noGrp="1"/>
          </p:cNvSpPr>
          <p:nvPr>
            <p:ph type="title"/>
          </p:nvPr>
        </p:nvSpPr>
        <p:spPr/>
        <p:txBody>
          <a:bodyPr/>
          <a:lstStyle/>
          <a:p>
            <a:r>
              <a:rPr lang="fr-FR" dirty="0" smtClean="0"/>
              <a:t>Audit stratégique de l’emploi</a:t>
            </a:r>
            <a:endParaRPr lang="fr-FR"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childTnLst>
                          </p:cTn>
                        </p:par>
                        <p:par>
                          <p:cTn id="21" fill="hold">
                            <p:stCondLst>
                              <p:cond delay="500"/>
                            </p:stCondLst>
                            <p:childTnLst>
                              <p:par>
                                <p:cTn id="22" presetID="22" presetClass="entr" presetSubtype="4" fill="hold" grpId="0" nodeType="afterEffect">
                                  <p:stCondLst>
                                    <p:cond delay="20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par>
                          <p:cTn id="25" fill="hold">
                            <p:stCondLst>
                              <p:cond delay="3000"/>
                            </p:stCondLst>
                            <p:childTnLst>
                              <p:par>
                                <p:cTn id="26" presetID="22" presetClass="entr" presetSubtype="4" fill="hold" grpId="0" nodeType="afterEffect">
                                  <p:stCondLst>
                                    <p:cond delay="400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endParaRPr lang="fr-FR" dirty="0" smtClean="0"/>
          </a:p>
          <a:p>
            <a:pPr algn="ctr">
              <a:buNone/>
            </a:pPr>
            <a:r>
              <a:rPr lang="fr-FR" dirty="0" smtClean="0"/>
              <a:t>	Renouvellement </a:t>
            </a:r>
            <a:r>
              <a:rPr lang="fr-FR" dirty="0"/>
              <a:t>profond </a:t>
            </a:r>
            <a:r>
              <a:rPr lang="fr-FR" dirty="0" smtClean="0"/>
              <a:t>des </a:t>
            </a:r>
            <a:r>
              <a:rPr lang="fr-FR" dirty="0"/>
              <a:t>politiques et des pratiques de rémunération </a:t>
            </a:r>
            <a:endParaRPr lang="fr-FR" dirty="0" smtClean="0"/>
          </a:p>
          <a:p>
            <a:pPr algn="ctr">
              <a:buNone/>
            </a:pPr>
            <a:endParaRPr lang="fr-FR" dirty="0"/>
          </a:p>
          <a:p>
            <a:pPr algn="ctr">
              <a:buNone/>
            </a:pPr>
            <a:endParaRPr lang="fr-FR" dirty="0" smtClean="0"/>
          </a:p>
          <a:p>
            <a:pPr algn="ctr">
              <a:buNone/>
            </a:pPr>
            <a:endParaRPr lang="fr-FR" dirty="0" smtClean="0"/>
          </a:p>
          <a:p>
            <a:pPr algn="ctr">
              <a:buNone/>
            </a:pPr>
            <a:endParaRPr lang="fr-FR" dirty="0" smtClean="0"/>
          </a:p>
          <a:p>
            <a:pPr algn="ctr">
              <a:buNone/>
            </a:pPr>
            <a:endParaRPr lang="fr-FR" dirty="0" smtClean="0"/>
          </a:p>
          <a:p>
            <a:pPr algn="ctr">
              <a:buNone/>
            </a:pPr>
            <a:r>
              <a:rPr lang="fr-FR" dirty="0" smtClean="0"/>
              <a:t>Audit des rémunérations</a:t>
            </a:r>
          </a:p>
          <a:p>
            <a:pPr algn="ctr">
              <a:buNone/>
            </a:pPr>
            <a:endParaRPr lang="fr-FR" dirty="0"/>
          </a:p>
          <a:p>
            <a:pPr algn="ctr">
              <a:buNone/>
            </a:pPr>
            <a:endParaRPr lang="fr-FR" dirty="0" smtClean="0"/>
          </a:p>
          <a:p>
            <a:pPr algn="ctr">
              <a:buNone/>
            </a:pPr>
            <a:endParaRPr lang="fr-FR" dirty="0" smtClean="0"/>
          </a:p>
          <a:p>
            <a:pPr algn="ctr">
              <a:buNone/>
            </a:pPr>
            <a:endParaRPr lang="fr-FR" dirty="0"/>
          </a:p>
          <a:p>
            <a:pPr algn="ctr">
              <a:buNone/>
            </a:pPr>
            <a:endParaRPr lang="fr-FR" dirty="0" smtClean="0"/>
          </a:p>
          <a:p>
            <a:pPr algn="ctr">
              <a:buNone/>
            </a:pPr>
            <a:endParaRPr lang="fr-FR" dirty="0"/>
          </a:p>
          <a:p>
            <a:pPr algn="ctr">
              <a:buNone/>
            </a:pPr>
            <a:endParaRPr lang="fr-FR" dirty="0"/>
          </a:p>
        </p:txBody>
      </p:sp>
      <p:sp>
        <p:nvSpPr>
          <p:cNvPr id="2" name="Titre 1"/>
          <p:cNvSpPr>
            <a:spLocks noGrp="1"/>
          </p:cNvSpPr>
          <p:nvPr>
            <p:ph type="title"/>
          </p:nvPr>
        </p:nvSpPr>
        <p:spPr/>
        <p:txBody>
          <a:bodyPr>
            <a:normAutofit/>
          </a:bodyPr>
          <a:lstStyle/>
          <a:p>
            <a:r>
              <a:rPr lang="fr-FR" dirty="0" smtClean="0"/>
              <a:t>Audit des rémunérations</a:t>
            </a:r>
            <a:endParaRPr lang="fr-FR" dirty="0"/>
          </a:p>
        </p:txBody>
      </p:sp>
      <p:sp>
        <p:nvSpPr>
          <p:cNvPr id="4" name="Flèche vers le bas 3"/>
          <p:cNvSpPr/>
          <p:nvPr/>
        </p:nvSpPr>
        <p:spPr>
          <a:xfrm>
            <a:off x="4071934" y="3143248"/>
            <a:ext cx="1000132" cy="15716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1571612"/>
            <a:ext cx="8229600" cy="4525963"/>
          </a:xfrm>
        </p:spPr>
        <p:txBody>
          <a:bodyPr/>
          <a:lstStyle/>
          <a:p>
            <a:pPr>
              <a:buNone/>
            </a:pPr>
            <a:r>
              <a:rPr lang="fr-FR" dirty="0" smtClean="0"/>
              <a:t>	</a:t>
            </a:r>
          </a:p>
          <a:p>
            <a:pPr algn="ctr">
              <a:buNone/>
            </a:pPr>
            <a:r>
              <a:rPr lang="fr-FR" sz="4400" dirty="0" smtClean="0"/>
              <a:t>L’auditeur </a:t>
            </a:r>
            <a:r>
              <a:rPr lang="fr-FR" sz="4400" dirty="0"/>
              <a:t>réalise des missions d'audit d'efficacité et d'audit </a:t>
            </a:r>
            <a:r>
              <a:rPr lang="fr-FR" sz="4400" dirty="0" smtClean="0"/>
              <a:t>stratégique pour les rémunérations</a:t>
            </a:r>
            <a:endParaRPr lang="fr-FR" sz="4400" dirty="0"/>
          </a:p>
        </p:txBody>
      </p:sp>
      <p:sp>
        <p:nvSpPr>
          <p:cNvPr id="2" name="Titre 1"/>
          <p:cNvSpPr>
            <a:spLocks noGrp="1"/>
          </p:cNvSpPr>
          <p:nvPr>
            <p:ph type="title"/>
          </p:nvPr>
        </p:nvSpPr>
        <p:spPr/>
        <p:txBody>
          <a:bodyPr>
            <a:normAutofit fontScale="90000"/>
          </a:bodyPr>
          <a:lstStyle/>
          <a:p>
            <a:r>
              <a:rPr lang="fr-FR" dirty="0" smtClean="0"/>
              <a:t>Comme pour l’Audit de l’emploi</a:t>
            </a:r>
            <a:endParaRPr lang="fr-FR" dirty="0"/>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fr-FR" smtClean="0"/>
          </a:p>
        </p:txBody>
      </p:sp>
      <p:sp>
        <p:nvSpPr>
          <p:cNvPr id="50182" name="AutoShape 6"/>
          <p:cNvSpPr>
            <a:spLocks noChangeArrowheads="1"/>
          </p:cNvSpPr>
          <p:nvPr/>
        </p:nvSpPr>
        <p:spPr bwMode="auto">
          <a:xfrm>
            <a:off x="468313" y="260350"/>
            <a:ext cx="7488237" cy="107950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lgn="ctr">
              <a:spcBef>
                <a:spcPct val="0"/>
              </a:spcBef>
              <a:buClrTx/>
              <a:buSzTx/>
              <a:buFontTx/>
              <a:buNone/>
              <a:defRPr/>
            </a:pPr>
            <a:r>
              <a:rPr lang="fr-FR" sz="3600" b="1" i="0" dirty="0">
                <a:solidFill>
                  <a:schemeClr val="tx2"/>
                </a:solidFill>
                <a:latin typeface="Adobe Garamond Pro" pitchFamily="18" charset="0"/>
              </a:rPr>
              <a:t>Les origines de l’audit social</a:t>
            </a:r>
          </a:p>
        </p:txBody>
      </p:sp>
      <p:sp>
        <p:nvSpPr>
          <p:cNvPr id="50184" name="AutoShape 8"/>
          <p:cNvSpPr>
            <a:spLocks noChangeArrowheads="1"/>
          </p:cNvSpPr>
          <p:nvPr/>
        </p:nvSpPr>
        <p:spPr bwMode="auto">
          <a:xfrm>
            <a:off x="3131840" y="1632799"/>
            <a:ext cx="2663825" cy="587219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342900" indent="-342900">
              <a:spcBef>
                <a:spcPct val="0"/>
              </a:spcBef>
              <a:buClrTx/>
              <a:buSzTx/>
              <a:buFontTx/>
              <a:buNone/>
              <a:defRPr/>
            </a:pPr>
            <a:r>
              <a:rPr lang="fr-FR" sz="2000" i="0" u="sng" dirty="0">
                <a:solidFill>
                  <a:schemeClr val="bg1"/>
                </a:solidFill>
              </a:rPr>
              <a:t>les années soixante-dix(1977</a:t>
            </a:r>
            <a:r>
              <a:rPr lang="fr-FR" sz="2000" i="0" dirty="0">
                <a:solidFill>
                  <a:schemeClr val="bg1"/>
                </a:solidFill>
              </a:rPr>
              <a:t>):</a:t>
            </a:r>
          </a:p>
          <a:p>
            <a:pPr marL="342900" indent="-342900">
              <a:spcBef>
                <a:spcPct val="0"/>
              </a:spcBef>
              <a:buClrTx/>
              <a:buSzTx/>
              <a:buFontTx/>
              <a:buNone/>
              <a:defRPr/>
            </a:pPr>
            <a:r>
              <a:rPr lang="fr-FR" sz="2000" b="0" i="0" dirty="0">
                <a:solidFill>
                  <a:schemeClr val="bg1"/>
                </a:solidFill>
              </a:rPr>
              <a:t>La loi française  rendant obligatoire la présentation annuelle  des entreprise d’un </a:t>
            </a:r>
            <a:r>
              <a:rPr lang="fr-FR" sz="2000" b="0" dirty="0">
                <a:solidFill>
                  <a:schemeClr val="bg1"/>
                </a:solidFill>
              </a:rPr>
              <a:t>bilan social</a:t>
            </a:r>
            <a:r>
              <a:rPr lang="fr-FR" sz="2000" b="0" i="0" dirty="0"/>
              <a:t>  </a:t>
            </a:r>
          </a:p>
        </p:txBody>
      </p:sp>
      <p:sp>
        <p:nvSpPr>
          <p:cNvPr id="50185" name="AutoShape 9"/>
          <p:cNvSpPr>
            <a:spLocks noChangeArrowheads="1"/>
          </p:cNvSpPr>
          <p:nvPr/>
        </p:nvSpPr>
        <p:spPr bwMode="auto">
          <a:xfrm>
            <a:off x="6243452" y="1701800"/>
            <a:ext cx="2721036" cy="489585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342900" indent="-342900" algn="ctr">
              <a:spcBef>
                <a:spcPct val="0"/>
              </a:spcBef>
              <a:buClrTx/>
              <a:buSzTx/>
              <a:buFontTx/>
              <a:buNone/>
              <a:defRPr/>
            </a:pPr>
            <a:r>
              <a:rPr lang="fr-FR" sz="2400" i="0" u="sng">
                <a:solidFill>
                  <a:schemeClr val="bg1"/>
                </a:solidFill>
              </a:rPr>
              <a:t>Les année quatre-vingt(1982</a:t>
            </a:r>
            <a:r>
              <a:rPr lang="fr-FR" sz="2400" i="0">
                <a:solidFill>
                  <a:schemeClr val="bg1"/>
                </a:solidFill>
              </a:rPr>
              <a:t>): création de l’Institut international de l’audit social (IAS)</a:t>
            </a:r>
            <a:r>
              <a:rPr lang="fr-FR" sz="2400" b="0" i="0">
                <a:solidFill>
                  <a:schemeClr val="bg1"/>
                </a:solidFill>
              </a:rPr>
              <a:t>  </a:t>
            </a:r>
          </a:p>
        </p:txBody>
      </p:sp>
      <p:sp>
        <p:nvSpPr>
          <p:cNvPr id="50186" name="AutoShape 10"/>
          <p:cNvSpPr>
            <a:spLocks noChangeArrowheads="1"/>
          </p:cNvSpPr>
          <p:nvPr/>
        </p:nvSpPr>
        <p:spPr bwMode="auto">
          <a:xfrm>
            <a:off x="2555777" y="3573463"/>
            <a:ext cx="431800" cy="792162"/>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fr-FR"/>
          </a:p>
        </p:txBody>
      </p:sp>
      <p:sp>
        <p:nvSpPr>
          <p:cNvPr id="50187" name="AutoShape 11"/>
          <p:cNvSpPr>
            <a:spLocks noChangeArrowheads="1"/>
          </p:cNvSpPr>
          <p:nvPr/>
        </p:nvSpPr>
        <p:spPr bwMode="auto">
          <a:xfrm>
            <a:off x="5795963" y="3357563"/>
            <a:ext cx="431800" cy="792162"/>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fr-FR"/>
          </a:p>
        </p:txBody>
      </p:sp>
      <p:sp>
        <p:nvSpPr>
          <p:cNvPr id="50188" name="AutoShape 12"/>
          <p:cNvSpPr>
            <a:spLocks noChangeArrowheads="1"/>
          </p:cNvSpPr>
          <p:nvPr/>
        </p:nvSpPr>
        <p:spPr bwMode="auto">
          <a:xfrm>
            <a:off x="179389" y="1700213"/>
            <a:ext cx="2376388" cy="467995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342900" indent="-342900">
              <a:spcBef>
                <a:spcPct val="0"/>
              </a:spcBef>
              <a:buClrTx/>
              <a:buSzTx/>
              <a:buFontTx/>
              <a:buNone/>
              <a:defRPr/>
            </a:pPr>
            <a:r>
              <a:rPr lang="fr-FR" i="0" u="sng">
                <a:solidFill>
                  <a:schemeClr val="bg1"/>
                </a:solidFill>
              </a:rPr>
              <a:t>Les années cinquante</a:t>
            </a:r>
            <a:r>
              <a:rPr lang="fr-FR" i="0">
                <a:solidFill>
                  <a:schemeClr val="bg1"/>
                </a:solidFill>
              </a:rPr>
              <a:t>:</a:t>
            </a:r>
            <a:r>
              <a:rPr lang="fr-FR" b="0" i="0">
                <a:solidFill>
                  <a:schemeClr val="bg1"/>
                </a:solidFill>
              </a:rPr>
              <a:t> </a:t>
            </a:r>
          </a:p>
          <a:p>
            <a:pPr marL="342900" indent="-342900" algn="ctr">
              <a:spcBef>
                <a:spcPct val="0"/>
              </a:spcBef>
              <a:buClrTx/>
              <a:buSzTx/>
              <a:buFontTx/>
              <a:buNone/>
              <a:defRPr/>
            </a:pPr>
            <a:r>
              <a:rPr lang="fr-FR" b="0" i="0">
                <a:solidFill>
                  <a:schemeClr val="bg1"/>
                </a:solidFill>
              </a:rPr>
              <a:t>Émergence de l’audit social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0182"/>
                                        </p:tgtEl>
                                        <p:attrNameLst>
                                          <p:attrName>style.visibility</p:attrName>
                                        </p:attrNameLst>
                                      </p:cBhvr>
                                      <p:to>
                                        <p:strVal val="visible"/>
                                      </p:to>
                                    </p:set>
                                    <p:anim calcmode="lin" valueType="num">
                                      <p:cBhvr>
                                        <p:cTn id="7" dur="500" fill="hold"/>
                                        <p:tgtEl>
                                          <p:spTgt spid="50182"/>
                                        </p:tgtEl>
                                        <p:attrNameLst>
                                          <p:attrName>ppt_w</p:attrName>
                                        </p:attrNameLst>
                                      </p:cBhvr>
                                      <p:tavLst>
                                        <p:tav tm="0">
                                          <p:val>
                                            <p:fltVal val="0"/>
                                          </p:val>
                                        </p:tav>
                                        <p:tav tm="100000">
                                          <p:val>
                                            <p:strVal val="#ppt_w"/>
                                          </p:val>
                                        </p:tav>
                                      </p:tavLst>
                                    </p:anim>
                                    <p:anim calcmode="lin" valueType="num">
                                      <p:cBhvr>
                                        <p:cTn id="8" dur="500" fill="hold"/>
                                        <p:tgtEl>
                                          <p:spTgt spid="50182"/>
                                        </p:tgtEl>
                                        <p:attrNameLst>
                                          <p:attrName>ppt_h</p:attrName>
                                        </p:attrNameLst>
                                      </p:cBhvr>
                                      <p:tavLst>
                                        <p:tav tm="0">
                                          <p:val>
                                            <p:fltVal val="0"/>
                                          </p:val>
                                        </p:tav>
                                        <p:tav tm="100000">
                                          <p:val>
                                            <p:strVal val="#ppt_h"/>
                                          </p:val>
                                        </p:tav>
                                      </p:tavLst>
                                    </p:anim>
                                    <p:animEffect transition="in" filter="fade">
                                      <p:cBhvr>
                                        <p:cTn id="9" dur="500"/>
                                        <p:tgtEl>
                                          <p:spTgt spid="5018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50188"/>
                                        </p:tgtEl>
                                        <p:attrNameLst>
                                          <p:attrName>style.visibility</p:attrName>
                                        </p:attrNameLst>
                                      </p:cBhvr>
                                      <p:to>
                                        <p:strVal val="visible"/>
                                      </p:to>
                                    </p:set>
                                    <p:animEffect transition="in" filter="dissolve">
                                      <p:cBhvr>
                                        <p:cTn id="14" dur="500"/>
                                        <p:tgtEl>
                                          <p:spTgt spid="50188"/>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50186"/>
                                        </p:tgtEl>
                                        <p:attrNameLst>
                                          <p:attrName>style.visibility</p:attrName>
                                        </p:attrNameLst>
                                      </p:cBhvr>
                                      <p:to>
                                        <p:strVal val="visible"/>
                                      </p:to>
                                    </p:set>
                                    <p:animEffect transition="in" filter="dissolve">
                                      <p:cBhvr>
                                        <p:cTn id="19" dur="500"/>
                                        <p:tgtEl>
                                          <p:spTgt spid="5018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50184"/>
                                        </p:tgtEl>
                                        <p:attrNameLst>
                                          <p:attrName>style.visibility</p:attrName>
                                        </p:attrNameLst>
                                      </p:cBhvr>
                                      <p:to>
                                        <p:strVal val="visible"/>
                                      </p:to>
                                    </p:set>
                                    <p:animEffect transition="in" filter="dissolve">
                                      <p:cBhvr>
                                        <p:cTn id="24" dur="500"/>
                                        <p:tgtEl>
                                          <p:spTgt spid="50184"/>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50187"/>
                                        </p:tgtEl>
                                        <p:attrNameLst>
                                          <p:attrName>style.visibility</p:attrName>
                                        </p:attrNameLst>
                                      </p:cBhvr>
                                      <p:to>
                                        <p:strVal val="visible"/>
                                      </p:to>
                                    </p:set>
                                    <p:animEffect transition="in" filter="dissolve">
                                      <p:cBhvr>
                                        <p:cTn id="29" dur="500"/>
                                        <p:tgtEl>
                                          <p:spTgt spid="5018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50185"/>
                                        </p:tgtEl>
                                        <p:attrNameLst>
                                          <p:attrName>style.visibility</p:attrName>
                                        </p:attrNameLst>
                                      </p:cBhvr>
                                      <p:to>
                                        <p:strVal val="visible"/>
                                      </p:to>
                                    </p:set>
                                    <p:animEffect transition="in" filter="dissolve">
                                      <p:cBhvr>
                                        <p:cTn id="34" dur="500"/>
                                        <p:tgtEl>
                                          <p:spTgt spid="50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animBg="1"/>
      <p:bldP spid="50184" grpId="0" animBg="1"/>
      <p:bldP spid="50185" grpId="0" animBg="1"/>
      <p:bldP spid="50186" grpId="0" animBg="1"/>
      <p:bldP spid="50187" grpId="0" animBg="1"/>
      <p:bldP spid="5018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buNone/>
            </a:pPr>
            <a:r>
              <a:rPr lang="fr-FR" dirty="0" smtClean="0"/>
              <a:t>	</a:t>
            </a:r>
            <a:endParaRPr lang="fr-FR" dirty="0"/>
          </a:p>
        </p:txBody>
      </p:sp>
      <p:sp>
        <p:nvSpPr>
          <p:cNvPr id="2" name="Titre 1"/>
          <p:cNvSpPr>
            <a:spLocks noGrp="1"/>
          </p:cNvSpPr>
          <p:nvPr>
            <p:ph type="title"/>
          </p:nvPr>
        </p:nvSpPr>
        <p:spPr/>
        <p:txBody>
          <a:bodyPr>
            <a:normAutofit/>
          </a:bodyPr>
          <a:lstStyle/>
          <a:p>
            <a:pPr algn="ctr"/>
            <a:r>
              <a:rPr lang="fr-FR" sz="3200" dirty="0" smtClean="0"/>
              <a:t>Audit d’efficacité des rémunérations</a:t>
            </a:r>
            <a:endParaRPr lang="fr-FR" sz="3200" dirty="0"/>
          </a:p>
        </p:txBody>
      </p:sp>
      <p:graphicFrame>
        <p:nvGraphicFramePr>
          <p:cNvPr id="4" name="Diagramme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214554"/>
            <a:ext cx="8229600" cy="3911609"/>
          </a:xfrm>
        </p:spPr>
        <p:txBody>
          <a:bodyPr>
            <a:normAutofit fontScale="92500" lnSpcReduction="10000"/>
          </a:bodyPr>
          <a:lstStyle/>
          <a:p>
            <a:pPr algn="just"/>
            <a:r>
              <a:rPr lang="fr-FR" dirty="0"/>
              <a:t>l'auditeur </a:t>
            </a:r>
            <a:r>
              <a:rPr lang="fr-FR" dirty="0" smtClean="0"/>
              <a:t> va vérifie </a:t>
            </a:r>
            <a:r>
              <a:rPr lang="fr-FR" dirty="0"/>
              <a:t>l'existence d'une grille des classifications des emplois dans </a:t>
            </a:r>
            <a:r>
              <a:rPr lang="fr-FR" dirty="0" smtClean="0"/>
              <a:t>l'entreprise;</a:t>
            </a:r>
          </a:p>
          <a:p>
            <a:pPr algn="just"/>
            <a:r>
              <a:rPr lang="fr-FR" dirty="0"/>
              <a:t>il </a:t>
            </a:r>
            <a:r>
              <a:rPr lang="fr-FR" dirty="0" smtClean="0"/>
              <a:t>identifiera  </a:t>
            </a:r>
            <a:r>
              <a:rPr lang="fr-FR" dirty="0"/>
              <a:t>les difficultés que soulève l'application de la </a:t>
            </a:r>
            <a:r>
              <a:rPr lang="fr-FR" dirty="0" smtClean="0"/>
              <a:t>grille: pour ce faire il va  analyser </a:t>
            </a:r>
            <a:r>
              <a:rPr lang="fr-FR" dirty="0"/>
              <a:t>les </a:t>
            </a:r>
            <a:r>
              <a:rPr lang="fr-FR" dirty="0" smtClean="0"/>
              <a:t>réclamations, </a:t>
            </a:r>
            <a:r>
              <a:rPr lang="fr-FR" dirty="0"/>
              <a:t>les revendications, </a:t>
            </a:r>
            <a:r>
              <a:rPr lang="fr-FR" dirty="0" smtClean="0"/>
              <a:t>et les </a:t>
            </a:r>
            <a:r>
              <a:rPr lang="fr-FR" dirty="0"/>
              <a:t>conflits </a:t>
            </a:r>
            <a:r>
              <a:rPr lang="fr-FR" dirty="0" smtClean="0"/>
              <a:t>éventuels;</a:t>
            </a:r>
          </a:p>
          <a:p>
            <a:pPr algn="just"/>
            <a:r>
              <a:rPr lang="fr-FR" dirty="0" smtClean="0"/>
              <a:t> Il va étudier </a:t>
            </a:r>
            <a:r>
              <a:rPr lang="fr-FR" dirty="0"/>
              <a:t>les décisions d'affectation des coefficients aux </a:t>
            </a:r>
            <a:r>
              <a:rPr lang="fr-FR" dirty="0" smtClean="0"/>
              <a:t>salariés (</a:t>
            </a:r>
            <a:r>
              <a:rPr lang="fr-FR" dirty="0"/>
              <a:t>niveau, critères, difficultés rencontrées, anomalies, etc</a:t>
            </a:r>
            <a:r>
              <a:rPr lang="fr-FR" dirty="0" smtClean="0"/>
              <a:t>.);</a:t>
            </a:r>
          </a:p>
          <a:p>
            <a:pPr algn="just"/>
            <a:r>
              <a:rPr lang="fr-FR" dirty="0" smtClean="0"/>
              <a:t>Etc.</a:t>
            </a:r>
            <a:endParaRPr lang="fr-FR" dirty="0"/>
          </a:p>
          <a:p>
            <a:pPr>
              <a:buNone/>
            </a:pPr>
            <a:endParaRPr lang="fr-FR" dirty="0">
              <a:solidFill>
                <a:srgbClr val="FF0000"/>
              </a:solidFill>
            </a:endParaRPr>
          </a:p>
        </p:txBody>
      </p:sp>
      <p:sp>
        <p:nvSpPr>
          <p:cNvPr id="2" name="Titre 1"/>
          <p:cNvSpPr>
            <a:spLocks noGrp="1"/>
          </p:cNvSpPr>
          <p:nvPr>
            <p:ph type="title"/>
          </p:nvPr>
        </p:nvSpPr>
        <p:spPr>
          <a:xfrm>
            <a:off x="457200" y="274638"/>
            <a:ext cx="8229600" cy="1725602"/>
          </a:xfrm>
        </p:spPr>
        <p:txBody>
          <a:bodyPr>
            <a:normAutofit fontScale="90000"/>
          </a:bodyPr>
          <a:lstStyle/>
          <a:p>
            <a:pPr algn="ctr"/>
            <a:r>
              <a:rPr lang="fr-FR" dirty="0" smtClean="0"/>
              <a:t>Par exemple pour une mission d’audit d’efficacité des qualifications et classifications</a:t>
            </a:r>
            <a:endParaRPr lang="fr-FR"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ipe(down)">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lgn="ctr">
              <a:buNone/>
            </a:pPr>
            <a:r>
              <a:rPr lang="fr-FR" dirty="0" smtClean="0"/>
              <a:t>	Objectif de l’Audit stratégique de la rémunération est :</a:t>
            </a:r>
          </a:p>
          <a:p>
            <a:pPr>
              <a:buNone/>
            </a:pPr>
            <a:endParaRPr lang="fr-FR" dirty="0" smtClean="0"/>
          </a:p>
          <a:p>
            <a:pPr algn="just"/>
            <a:r>
              <a:rPr lang="fr-FR" dirty="0" smtClean="0"/>
              <a:t>D’examiner le </a:t>
            </a:r>
            <a:r>
              <a:rPr lang="fr-FR" b="1" i="1" dirty="0" smtClean="0">
                <a:solidFill>
                  <a:srgbClr val="C00000"/>
                </a:solidFill>
              </a:rPr>
              <a:t>caractère évolutif </a:t>
            </a:r>
            <a:r>
              <a:rPr lang="fr-FR" dirty="0" smtClean="0"/>
              <a:t>du système de rémunération pour vérifier s’il répond bien aux caractéristiques et objectifs de l’entreprise et aussi s’il est plus ou moins attractif par rapport aux entreprises concurrentes du secteur ou des secteurs voisins.</a:t>
            </a:r>
            <a:endParaRPr lang="fr-FR" dirty="0"/>
          </a:p>
        </p:txBody>
      </p:sp>
      <p:sp>
        <p:nvSpPr>
          <p:cNvPr id="2" name="Titre 1"/>
          <p:cNvSpPr>
            <a:spLocks noGrp="1"/>
          </p:cNvSpPr>
          <p:nvPr>
            <p:ph type="title"/>
          </p:nvPr>
        </p:nvSpPr>
        <p:spPr/>
        <p:txBody>
          <a:bodyPr>
            <a:normAutofit/>
          </a:bodyPr>
          <a:lstStyle/>
          <a:p>
            <a:pPr algn="ctr"/>
            <a:r>
              <a:rPr lang="fr-FR" sz="3200" dirty="0" smtClean="0"/>
              <a:t>Audit stratégique de la rémunération</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p:txBody>
          <a:bodyPr>
            <a:normAutofit fontScale="85000" lnSpcReduction="20000"/>
          </a:bodyPr>
          <a:lstStyle/>
          <a:p>
            <a:r>
              <a:rPr lang="fr-FR" dirty="0" smtClean="0"/>
              <a:t>En ce genre d’audit, l’auditeur est appelé à répondre à des questions capitales telles que : </a:t>
            </a:r>
          </a:p>
          <a:p>
            <a:r>
              <a:rPr lang="fr-FR" dirty="0" smtClean="0"/>
              <a:t>les </a:t>
            </a:r>
            <a:r>
              <a:rPr lang="fr-FR" b="1" i="1" dirty="0" smtClean="0">
                <a:solidFill>
                  <a:srgbClr val="C00000"/>
                </a:solidFill>
              </a:rPr>
              <a:t>politiques de rémunération </a:t>
            </a:r>
            <a:r>
              <a:rPr lang="fr-FR" dirty="0" smtClean="0"/>
              <a:t>sont-elles conformes aux objectifs poursuivis par l'entreprise, à sa stratégie globale et à sa stratégie sociale?</a:t>
            </a:r>
            <a:endParaRPr lang="fr-FR" sz="1800" dirty="0" smtClean="0"/>
          </a:p>
          <a:p>
            <a:r>
              <a:rPr lang="fr-FR" dirty="0" smtClean="0"/>
              <a:t>Le </a:t>
            </a:r>
            <a:r>
              <a:rPr lang="fr-FR" b="1" i="1" dirty="0" smtClean="0">
                <a:solidFill>
                  <a:srgbClr val="C00000"/>
                </a:solidFill>
              </a:rPr>
              <a:t>volet rémunération </a:t>
            </a:r>
            <a:r>
              <a:rPr lang="fr-FR" dirty="0" smtClean="0"/>
              <a:t>de la politique sociale est-il formulé et adapté aux spécificités de l'entreprise et à l'évolution de son environnement?</a:t>
            </a:r>
            <a:endParaRPr lang="fr-FR" sz="1800" dirty="0" smtClean="0"/>
          </a:p>
          <a:p>
            <a:r>
              <a:rPr lang="fr-FR" dirty="0" smtClean="0"/>
              <a:t>La traduction des grands choix de </a:t>
            </a:r>
            <a:r>
              <a:rPr lang="fr-FR" b="1" i="1" dirty="0" smtClean="0">
                <a:solidFill>
                  <a:srgbClr val="C00000"/>
                </a:solidFill>
              </a:rPr>
              <a:t>la politique de rémunération</a:t>
            </a:r>
            <a:r>
              <a:rPr lang="fr-FR" dirty="0" smtClean="0"/>
              <a:t> permettent-ils à l'entreprise d'atteindre ses objectifs stratégiques?</a:t>
            </a:r>
          </a:p>
          <a:p>
            <a:r>
              <a:rPr lang="fr-FR" dirty="0" smtClean="0"/>
              <a:t>Etc.</a:t>
            </a:r>
          </a:p>
          <a:p>
            <a:pPr lvl="1"/>
            <a:endParaRPr lang="fr-FR" sz="1800" dirty="0" smtClean="0"/>
          </a:p>
          <a:p>
            <a:pPr>
              <a:buNone/>
            </a:pPr>
            <a:r>
              <a:rPr lang="fr-FR" dirty="0" smtClean="0"/>
              <a:t>  </a:t>
            </a:r>
            <a:endParaRPr lang="fr-FR" dirty="0"/>
          </a:p>
        </p:txBody>
      </p:sp>
      <p:sp>
        <p:nvSpPr>
          <p:cNvPr id="2" name="Titre 1"/>
          <p:cNvSpPr>
            <a:spLocks noGrp="1"/>
          </p:cNvSpPr>
          <p:nvPr>
            <p:ph type="title"/>
          </p:nvPr>
        </p:nvSpPr>
        <p:spPr/>
        <p:txBody>
          <a:bodyPr>
            <a:normAutofit/>
          </a:bodyPr>
          <a:lstStyle/>
          <a:p>
            <a:pPr algn="ctr"/>
            <a:r>
              <a:rPr lang="fr-FR" sz="3200" dirty="0" smtClean="0"/>
              <a:t>Audit stratégique de la rémunération</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wipe(down)">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wipe(down)">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wipe(down)">
                                      <p:cBhvr>
                                        <p:cTn id="27" dur="500"/>
                                        <p:tgtEl>
                                          <p:spTgt spid="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wipe(down)">
                                      <p:cBhvr>
                                        <p:cTn id="32" dur="500"/>
                                        <p:tgtEl>
                                          <p:spTgt spid="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wipe(down)">
                                      <p:cBhvr>
                                        <p:cTn id="3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500306"/>
            <a:ext cx="8229600" cy="3506985"/>
          </a:xfrm>
        </p:spPr>
        <p:txBody>
          <a:bodyPr/>
          <a:lstStyle/>
          <a:p>
            <a:pPr marL="342900" lvl="1" indent="-342900">
              <a:buFont typeface="Arial" pitchFamily="34" charset="0"/>
              <a:buChar char="•"/>
            </a:pPr>
            <a:r>
              <a:rPr lang="fr-FR" dirty="0" smtClean="0"/>
              <a:t>Identifier  et évaluer les </a:t>
            </a:r>
            <a:r>
              <a:rPr lang="fr-FR" dirty="0"/>
              <a:t>politiques, </a:t>
            </a:r>
            <a:r>
              <a:rPr lang="fr-FR" dirty="0" smtClean="0"/>
              <a:t>les </a:t>
            </a:r>
            <a:r>
              <a:rPr lang="fr-FR" dirty="0"/>
              <a:t>programmes et </a:t>
            </a:r>
            <a:r>
              <a:rPr lang="fr-FR" dirty="0" smtClean="0"/>
              <a:t>les </a:t>
            </a:r>
            <a:r>
              <a:rPr lang="fr-FR" dirty="0"/>
              <a:t>pratiques en matière de rémunération</a:t>
            </a:r>
            <a:r>
              <a:rPr lang="fr-FR" dirty="0" smtClean="0"/>
              <a:t>;</a:t>
            </a:r>
          </a:p>
          <a:p>
            <a:pPr marL="342900" lvl="1" indent="-342900">
              <a:buFont typeface="Arial" pitchFamily="34" charset="0"/>
              <a:buChar char="•"/>
            </a:pPr>
            <a:r>
              <a:rPr lang="fr-FR" dirty="0" smtClean="0"/>
              <a:t>Auditer l'image </a:t>
            </a:r>
            <a:r>
              <a:rPr lang="fr-FR" dirty="0"/>
              <a:t>interne et </a:t>
            </a:r>
            <a:r>
              <a:rPr lang="fr-FR" dirty="0" smtClean="0"/>
              <a:t>les </a:t>
            </a:r>
            <a:r>
              <a:rPr lang="fr-FR" dirty="0"/>
              <a:t>aspirations des </a:t>
            </a:r>
            <a:r>
              <a:rPr lang="fr-FR" dirty="0" smtClean="0"/>
              <a:t>salariés en matière de rémunération;</a:t>
            </a:r>
          </a:p>
          <a:p>
            <a:pPr marL="342900" lvl="1" indent="-342900">
              <a:buFont typeface="Arial" pitchFamily="34" charset="0"/>
              <a:buChar char="•"/>
            </a:pPr>
            <a:r>
              <a:rPr lang="fr-FR" dirty="0" smtClean="0"/>
              <a:t>Auditer la </a:t>
            </a:r>
            <a:r>
              <a:rPr lang="fr-FR" dirty="0"/>
              <a:t>maîtrise de la masse salariale;</a:t>
            </a:r>
          </a:p>
          <a:p>
            <a:pPr marL="342900" lvl="1" indent="-342900">
              <a:buFont typeface="Arial" pitchFamily="34" charset="0"/>
              <a:buChar char="•"/>
            </a:pPr>
            <a:r>
              <a:rPr lang="fr-FR" dirty="0" smtClean="0"/>
              <a:t>Auditer l'équité;</a:t>
            </a:r>
          </a:p>
          <a:p>
            <a:pPr marL="342900" lvl="1" indent="-342900">
              <a:buFont typeface="Arial" pitchFamily="34" charset="0"/>
              <a:buChar char="•"/>
            </a:pPr>
            <a:r>
              <a:rPr lang="fr-FR" dirty="0" smtClean="0"/>
              <a:t>Etc.</a:t>
            </a:r>
            <a:endParaRPr lang="fr-FR" dirty="0"/>
          </a:p>
          <a:p>
            <a:pPr marL="342900" lvl="1" indent="-342900">
              <a:buFont typeface="Arial" pitchFamily="34" charset="0"/>
              <a:buChar char="•"/>
            </a:pPr>
            <a:endParaRPr lang="fr-FR" dirty="0" smtClean="0"/>
          </a:p>
          <a:p>
            <a:pPr marL="342900" lvl="1" indent="-342900">
              <a:buNone/>
            </a:pPr>
            <a:endParaRPr lang="fr-FR" dirty="0"/>
          </a:p>
          <a:p>
            <a:pPr marL="342900" lvl="1" indent="-342900">
              <a:buFont typeface="Arial" pitchFamily="34" charset="0"/>
              <a:buChar char="•"/>
            </a:pPr>
            <a:endParaRPr lang="fr-FR" sz="1800" dirty="0" smtClean="0"/>
          </a:p>
          <a:p>
            <a:endParaRPr lang="fr-FR" dirty="0"/>
          </a:p>
        </p:txBody>
      </p:sp>
      <p:sp>
        <p:nvSpPr>
          <p:cNvPr id="2" name="Titre 1"/>
          <p:cNvSpPr>
            <a:spLocks noGrp="1"/>
          </p:cNvSpPr>
          <p:nvPr>
            <p:ph type="title"/>
          </p:nvPr>
        </p:nvSpPr>
        <p:spPr>
          <a:xfrm>
            <a:off x="457200" y="274638"/>
            <a:ext cx="8229600" cy="2011354"/>
          </a:xfrm>
        </p:spPr>
        <p:txBody>
          <a:bodyPr>
            <a:normAutofit/>
          </a:bodyPr>
          <a:lstStyle/>
          <a:p>
            <a:r>
              <a:rPr lang="fr-FR" dirty="0" smtClean="0">
                <a:solidFill>
                  <a:srgbClr val="00B050"/>
                </a:solidFill>
              </a:rPr>
              <a:t>Pour y arriver l’auditeur se voit confié les types de missions ci après: </a:t>
            </a:r>
            <a:endParaRPr lang="fr-FR" dirty="0">
              <a:solidFill>
                <a:srgbClr val="00B050"/>
              </a:solidFill>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down)">
                                      <p:cBhvr>
                                        <p:cTn id="16" dur="500"/>
                                        <p:tgtEl>
                                          <p:spTgt spid="3">
                                            <p:txEl>
                                              <p:pRg st="1" end="1"/>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algn="ctr"/>
            <a:r>
              <a:rPr lang="fr-FR" sz="5400" dirty="0" smtClean="0"/>
              <a:t>Mot de clôture</a:t>
            </a:r>
            <a:endParaRPr lang="fr-FR" sz="5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buNone/>
            </a:pPr>
            <a:r>
              <a:rPr lang="fr-FR" dirty="0" smtClean="0"/>
              <a:t>	</a:t>
            </a:r>
          </a:p>
          <a:p>
            <a:pPr>
              <a:buNone/>
            </a:pPr>
            <a:endParaRPr lang="fr-FR" dirty="0" smtClean="0"/>
          </a:p>
          <a:p>
            <a:pPr>
              <a:buNone/>
            </a:pPr>
            <a:endParaRPr lang="fr-FR" dirty="0" smtClean="0"/>
          </a:p>
          <a:p>
            <a:pPr>
              <a:buNone/>
            </a:pPr>
            <a:endParaRPr lang="fr-FR" dirty="0" smtClean="0"/>
          </a:p>
          <a:p>
            <a:pPr>
              <a:buNone/>
            </a:pPr>
            <a:endParaRPr lang="fr-FR" dirty="0" smtClean="0"/>
          </a:p>
          <a:p>
            <a:pPr algn="ctr">
              <a:buNone/>
            </a:pPr>
            <a:endParaRPr lang="fr-FR" dirty="0"/>
          </a:p>
        </p:txBody>
      </p:sp>
      <p:sp>
        <p:nvSpPr>
          <p:cNvPr id="3" name="Titre 2"/>
          <p:cNvSpPr>
            <a:spLocks noGrp="1"/>
          </p:cNvSpPr>
          <p:nvPr>
            <p:ph type="title"/>
          </p:nvPr>
        </p:nvSpPr>
        <p:spPr>
          <a:xfrm>
            <a:off x="457200" y="908720"/>
            <a:ext cx="8229600" cy="3744416"/>
          </a:xfrm>
        </p:spPr>
        <p:txBody>
          <a:bodyPr>
            <a:normAutofit/>
          </a:bodyPr>
          <a:lstStyle/>
          <a:p>
            <a:pPr algn="ctr"/>
            <a:r>
              <a:rPr lang="fr-FR" sz="4400" i="1" dirty="0" smtClean="0">
                <a:latin typeface="Comic Sans MS" pitchFamily="66" charset="0"/>
              </a:rPr>
              <a:t>Merci pour votre attention</a:t>
            </a:r>
            <a:endParaRPr lang="fr-FR" sz="4400" i="1" dirty="0">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AutoShape 4"/>
          <p:cNvSpPr>
            <a:spLocks noGrp="1" noChangeArrowheads="1"/>
          </p:cNvSpPr>
          <p:nvPr>
            <p:ph type="title"/>
          </p:nvPr>
        </p:nvSpPr>
        <p:spPr>
          <a:xfrm>
            <a:off x="323850" y="333375"/>
            <a:ext cx="7543800" cy="935038"/>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algn="ctr" eaLnBrk="1" hangingPunct="1">
              <a:defRPr/>
            </a:pPr>
            <a:r>
              <a:rPr lang="fr-FR" smtClean="0"/>
              <a:t>Définition de l’audit social</a:t>
            </a:r>
          </a:p>
        </p:txBody>
      </p:sp>
      <p:sp>
        <p:nvSpPr>
          <p:cNvPr id="51205" name="AutoShape 5"/>
          <p:cNvSpPr>
            <a:spLocks noChangeArrowheads="1"/>
          </p:cNvSpPr>
          <p:nvPr/>
        </p:nvSpPr>
        <p:spPr bwMode="auto">
          <a:xfrm>
            <a:off x="-324544" y="1557338"/>
            <a:ext cx="2915791" cy="489585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342900" indent="-342900" algn="ctr">
              <a:spcBef>
                <a:spcPct val="0"/>
              </a:spcBef>
              <a:buClrTx/>
              <a:buSzTx/>
              <a:buFontTx/>
              <a:buNone/>
              <a:defRPr/>
            </a:pPr>
            <a:r>
              <a:rPr lang="fr-FR" sz="2600" u="sng" dirty="0">
                <a:solidFill>
                  <a:schemeClr val="bg1"/>
                </a:solidFill>
              </a:rPr>
              <a:t>Définition simple</a:t>
            </a:r>
            <a:r>
              <a:rPr lang="fr-FR" sz="2600" dirty="0">
                <a:solidFill>
                  <a:schemeClr val="bg1"/>
                </a:solidFill>
              </a:rPr>
              <a:t>: l’audit social est l’application à la </a:t>
            </a:r>
            <a:r>
              <a:rPr lang="fr-FR" sz="2600" dirty="0">
                <a:solidFill>
                  <a:schemeClr val="bg2"/>
                </a:solidFill>
              </a:rPr>
              <a:t>GRH</a:t>
            </a:r>
            <a:r>
              <a:rPr lang="fr-FR" sz="2600" dirty="0">
                <a:solidFill>
                  <a:schemeClr val="bg1"/>
                </a:solidFill>
              </a:rPr>
              <a:t> la démarche de </a:t>
            </a:r>
            <a:r>
              <a:rPr lang="fr-FR" sz="2600" dirty="0">
                <a:solidFill>
                  <a:schemeClr val="bg2"/>
                </a:solidFill>
              </a:rPr>
              <a:t>l’audit opérationnel</a:t>
            </a:r>
          </a:p>
        </p:txBody>
      </p:sp>
      <p:sp>
        <p:nvSpPr>
          <p:cNvPr id="51207" name="AutoShape 7"/>
          <p:cNvSpPr>
            <a:spLocks noChangeArrowheads="1"/>
          </p:cNvSpPr>
          <p:nvPr/>
        </p:nvSpPr>
        <p:spPr bwMode="auto">
          <a:xfrm>
            <a:off x="3563938" y="1557338"/>
            <a:ext cx="5400675" cy="511175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342900" indent="-342900" algn="ctr">
              <a:spcBef>
                <a:spcPct val="0"/>
              </a:spcBef>
              <a:buClrTx/>
              <a:buSzTx/>
              <a:buFontTx/>
              <a:buNone/>
              <a:defRPr/>
            </a:pPr>
            <a:r>
              <a:rPr lang="fr-FR" sz="2400">
                <a:solidFill>
                  <a:schemeClr val="bg1"/>
                </a:solidFill>
              </a:rPr>
              <a:t>« L’audit social est un processus appliqué à la gestion, aux activités et aux relations des individus et des groupes dans les organisations, ce processus est méthodique, indépendant et documenté, il permet d’obtenir des preuves d’audit et de les évaluer de manière objective pour déterminer dans quelle mesure les critères d’audit sont satisfait</a:t>
            </a:r>
            <a:r>
              <a:rPr lang="fr-FR" sz="2400" b="0" i="0">
                <a:solidFill>
                  <a:schemeClr val="bg1"/>
                </a:solidFill>
              </a:rPr>
              <a:t> </a:t>
            </a:r>
          </a:p>
        </p:txBody>
      </p:sp>
      <p:sp>
        <p:nvSpPr>
          <p:cNvPr id="51208" name="AutoShape 8"/>
          <p:cNvSpPr>
            <a:spLocks noChangeArrowheads="1"/>
          </p:cNvSpPr>
          <p:nvPr/>
        </p:nvSpPr>
        <p:spPr bwMode="auto">
          <a:xfrm rot="-1071388">
            <a:off x="2591252" y="3564813"/>
            <a:ext cx="933691" cy="304637"/>
          </a:xfrm>
          <a:prstGeom prst="rightArrow">
            <a:avLst>
              <a:gd name="adj1" fmla="val 50000"/>
              <a:gd name="adj2" fmla="val 141728"/>
            </a:avLst>
          </a:prstGeom>
          <a:solidFill>
            <a:schemeClr val="accent1"/>
          </a:solidFill>
          <a:ln w="9525">
            <a:solidFill>
              <a:schemeClr val="tx1"/>
            </a:solidFill>
            <a:miter lim="800000"/>
            <a:headEnd/>
            <a:tailEnd/>
          </a:ln>
        </p:spPr>
        <p:txBody>
          <a:bodyPr wrap="none" anchor="ctr"/>
          <a:lstStyle/>
          <a:p>
            <a:endParaRPr lang="fr-FR"/>
          </a:p>
        </p:txBody>
      </p:sp>
      <p:sp>
        <p:nvSpPr>
          <p:cNvPr id="51209" name="AutoShape 9"/>
          <p:cNvSpPr>
            <a:spLocks noChangeArrowheads="1"/>
          </p:cNvSpPr>
          <p:nvPr/>
        </p:nvSpPr>
        <p:spPr bwMode="auto">
          <a:xfrm rot="-1071388">
            <a:off x="2522320" y="5006484"/>
            <a:ext cx="934219" cy="302801"/>
          </a:xfrm>
          <a:prstGeom prst="rightArrow">
            <a:avLst>
              <a:gd name="adj1" fmla="val 50000"/>
              <a:gd name="adj2" fmla="val 141728"/>
            </a:avLst>
          </a:prstGeom>
          <a:solidFill>
            <a:schemeClr val="accent1"/>
          </a:solidFill>
          <a:ln w="9525">
            <a:solidFill>
              <a:schemeClr val="tx1"/>
            </a:solidFill>
            <a:miter lim="800000"/>
            <a:headEnd/>
            <a:tailEnd/>
          </a:ln>
        </p:spPr>
        <p:txBody>
          <a:bodyPr wrap="none" anchor="ct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1204"/>
                                        </p:tgtEl>
                                        <p:attrNameLst>
                                          <p:attrName>style.visibility</p:attrName>
                                        </p:attrNameLst>
                                      </p:cBhvr>
                                      <p:to>
                                        <p:strVal val="visible"/>
                                      </p:to>
                                    </p:set>
                                    <p:anim calcmode="lin" valueType="num">
                                      <p:cBhvr>
                                        <p:cTn id="7" dur="500" fill="hold"/>
                                        <p:tgtEl>
                                          <p:spTgt spid="51204"/>
                                        </p:tgtEl>
                                        <p:attrNameLst>
                                          <p:attrName>ppt_w</p:attrName>
                                        </p:attrNameLst>
                                      </p:cBhvr>
                                      <p:tavLst>
                                        <p:tav tm="0">
                                          <p:val>
                                            <p:fltVal val="0"/>
                                          </p:val>
                                        </p:tav>
                                        <p:tav tm="100000">
                                          <p:val>
                                            <p:strVal val="#ppt_w"/>
                                          </p:val>
                                        </p:tav>
                                      </p:tavLst>
                                    </p:anim>
                                    <p:anim calcmode="lin" valueType="num">
                                      <p:cBhvr>
                                        <p:cTn id="8" dur="500" fill="hold"/>
                                        <p:tgtEl>
                                          <p:spTgt spid="51204"/>
                                        </p:tgtEl>
                                        <p:attrNameLst>
                                          <p:attrName>ppt_h</p:attrName>
                                        </p:attrNameLst>
                                      </p:cBhvr>
                                      <p:tavLst>
                                        <p:tav tm="0">
                                          <p:val>
                                            <p:fltVal val="0"/>
                                          </p:val>
                                        </p:tav>
                                        <p:tav tm="100000">
                                          <p:val>
                                            <p:strVal val="#ppt_h"/>
                                          </p:val>
                                        </p:tav>
                                      </p:tavLst>
                                    </p:anim>
                                    <p:animEffect transition="in" filter="fade">
                                      <p:cBhvr>
                                        <p:cTn id="9" dur="500"/>
                                        <p:tgtEl>
                                          <p:spTgt spid="51204"/>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51205"/>
                                        </p:tgtEl>
                                        <p:attrNameLst>
                                          <p:attrName>style.visibility</p:attrName>
                                        </p:attrNameLst>
                                      </p:cBhvr>
                                      <p:to>
                                        <p:strVal val="visible"/>
                                      </p:to>
                                    </p:set>
                                    <p:animEffect transition="in" filter="dissolve">
                                      <p:cBhvr>
                                        <p:cTn id="14" dur="500"/>
                                        <p:tgtEl>
                                          <p:spTgt spid="51205"/>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51208"/>
                                        </p:tgtEl>
                                        <p:attrNameLst>
                                          <p:attrName>style.visibility</p:attrName>
                                        </p:attrNameLst>
                                      </p:cBhvr>
                                      <p:to>
                                        <p:strVal val="visible"/>
                                      </p:to>
                                    </p:set>
                                    <p:animEffect transition="in" filter="diamond(in)">
                                      <p:cBhvr>
                                        <p:cTn id="19" dur="2000"/>
                                        <p:tgtEl>
                                          <p:spTgt spid="51208"/>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51209"/>
                                        </p:tgtEl>
                                        <p:attrNameLst>
                                          <p:attrName>style.visibility</p:attrName>
                                        </p:attrNameLst>
                                      </p:cBhvr>
                                      <p:to>
                                        <p:strVal val="visible"/>
                                      </p:to>
                                    </p:set>
                                    <p:animEffect transition="in" filter="diamond(in)">
                                      <p:cBhvr>
                                        <p:cTn id="24" dur="2000"/>
                                        <p:tgtEl>
                                          <p:spTgt spid="51209"/>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51207"/>
                                        </p:tgtEl>
                                        <p:attrNameLst>
                                          <p:attrName>style.visibility</p:attrName>
                                        </p:attrNameLst>
                                      </p:cBhvr>
                                      <p:to>
                                        <p:strVal val="visible"/>
                                      </p:to>
                                    </p:set>
                                    <p:animEffect transition="in" filter="dissolve">
                                      <p:cBhvr>
                                        <p:cTn id="29" dur="500"/>
                                        <p:tgtEl>
                                          <p:spTgt spid="51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nimBg="1"/>
      <p:bldP spid="51205" grpId="0" animBg="1"/>
      <p:bldP spid="51207" grpId="0" animBg="1"/>
      <p:bldP spid="51208" grpId="0" animBg="1"/>
      <p:bldP spid="5120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noFill/>
          <a:ln>
            <a:solidFill>
              <a:srgbClr val="FFFF00"/>
            </a:solidFill>
          </a:ln>
        </p:spPr>
        <p:txBody>
          <a:bodyPr>
            <a:normAutofit/>
          </a:bodyPr>
          <a:lstStyle/>
          <a:p>
            <a:r>
              <a:rPr lang="fr-FR" dirty="0" smtClean="0"/>
              <a:t>Audit de la paie;</a:t>
            </a:r>
          </a:p>
          <a:p>
            <a:r>
              <a:rPr lang="fr-FR" dirty="0" smtClean="0"/>
              <a:t>Audit du recrutement;</a:t>
            </a:r>
          </a:p>
          <a:p>
            <a:r>
              <a:rPr lang="fr-FR" dirty="0" smtClean="0"/>
              <a:t>Audit de la formation;</a:t>
            </a:r>
          </a:p>
          <a:p>
            <a:r>
              <a:rPr lang="fr-FR" dirty="0" smtClean="0"/>
              <a:t>Audit du climat social;</a:t>
            </a:r>
          </a:p>
          <a:p>
            <a:r>
              <a:rPr lang="fr-FR" dirty="0" smtClean="0"/>
              <a:t>Audit du système d’appréciation du personnel;</a:t>
            </a:r>
          </a:p>
          <a:p>
            <a:r>
              <a:rPr lang="fr-FR" dirty="0" smtClean="0"/>
              <a:t>Audit de l’absentéisme;</a:t>
            </a:r>
          </a:p>
          <a:p>
            <a:r>
              <a:rPr lang="fr-FR" dirty="0" smtClean="0"/>
              <a:t>Audit de compétence;</a:t>
            </a:r>
          </a:p>
          <a:p>
            <a:r>
              <a:rPr lang="fr-FR" dirty="0" smtClean="0"/>
              <a:t>… etc. </a:t>
            </a:r>
          </a:p>
          <a:p>
            <a:endParaRPr lang="fr-FR" dirty="0"/>
          </a:p>
        </p:txBody>
      </p:sp>
      <p:sp>
        <p:nvSpPr>
          <p:cNvPr id="2" name="Titre 1"/>
          <p:cNvSpPr>
            <a:spLocks noGrp="1"/>
          </p:cNvSpPr>
          <p:nvPr>
            <p:ph type="title"/>
          </p:nvPr>
        </p:nvSpPr>
        <p:spPr/>
        <p:txBody>
          <a:bodyPr>
            <a:normAutofit fontScale="90000"/>
          </a:bodyPr>
          <a:lstStyle/>
          <a:p>
            <a:r>
              <a:rPr lang="fr-FR" dirty="0" smtClean="0"/>
              <a:t>Les différents sortes d’audit social</a:t>
            </a:r>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additive="base">
                                        <p:cTn id="5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additive="base">
                                        <p:cTn id="6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AutoShape 4"/>
          <p:cNvSpPr>
            <a:spLocks noGrp="1" noChangeArrowheads="1"/>
          </p:cNvSpPr>
          <p:nvPr>
            <p:ph type="title"/>
          </p:nvPr>
        </p:nvSpPr>
        <p:spPr>
          <a:xfrm>
            <a:off x="323850" y="260350"/>
            <a:ext cx="7543800" cy="868363"/>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normAutofit/>
            <a:flatTx/>
          </a:bodyPr>
          <a:lstStyle/>
          <a:p>
            <a:pPr algn="ctr" eaLnBrk="1" hangingPunct="1">
              <a:defRPr/>
            </a:pPr>
            <a:r>
              <a:rPr lang="fr-FR" sz="3500" smtClean="0"/>
              <a:t>La démarche de l’auditeur social </a:t>
            </a:r>
          </a:p>
        </p:txBody>
      </p:sp>
      <p:sp>
        <p:nvSpPr>
          <p:cNvPr id="54301" name="AutoShape 29"/>
          <p:cNvSpPr>
            <a:spLocks noChangeArrowheads="1"/>
          </p:cNvSpPr>
          <p:nvPr/>
        </p:nvSpPr>
        <p:spPr bwMode="auto">
          <a:xfrm>
            <a:off x="179388" y="3068638"/>
            <a:ext cx="2881312" cy="2305050"/>
          </a:xfrm>
          <a:prstGeom prst="roundRect">
            <a:avLst>
              <a:gd name="adj" fmla="val 16667"/>
            </a:avLst>
          </a:prstGeom>
          <a:solidFill>
            <a:schemeClr val="folHlink">
              <a:alpha val="25882"/>
            </a:schemeClr>
          </a:solidFill>
          <a:ln w="9525">
            <a:round/>
            <a:headEnd/>
            <a:tailEnd/>
          </a:ln>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lgn="ctr">
              <a:spcBef>
                <a:spcPct val="0"/>
              </a:spcBef>
              <a:buClrTx/>
              <a:buSzTx/>
              <a:buFontTx/>
              <a:buNone/>
            </a:pPr>
            <a:r>
              <a:rPr lang="fr-FR" u="sng"/>
              <a:t>l’engagement de la mission</a:t>
            </a:r>
          </a:p>
        </p:txBody>
      </p:sp>
      <p:sp>
        <p:nvSpPr>
          <p:cNvPr id="54302" name="AutoShape 30"/>
          <p:cNvSpPr>
            <a:spLocks noChangeArrowheads="1"/>
          </p:cNvSpPr>
          <p:nvPr/>
        </p:nvSpPr>
        <p:spPr bwMode="auto">
          <a:xfrm>
            <a:off x="3419475" y="1773238"/>
            <a:ext cx="5400675" cy="2016125"/>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sz="2400" u="sng" dirty="0">
                <a:solidFill>
                  <a:schemeClr val="bg1"/>
                </a:solidFill>
              </a:rPr>
              <a:t>audit externe: </a:t>
            </a:r>
            <a:endParaRPr lang="fr-FR" sz="2400" u="sng" dirty="0" smtClean="0">
              <a:solidFill>
                <a:schemeClr val="bg1"/>
              </a:solidFill>
            </a:endParaRPr>
          </a:p>
          <a:p>
            <a:pPr marL="571500" indent="-571500">
              <a:spcBef>
                <a:spcPct val="0"/>
              </a:spcBef>
              <a:buClrTx/>
              <a:buSzTx/>
              <a:buFontTx/>
              <a:buNone/>
              <a:defRPr/>
            </a:pPr>
            <a:r>
              <a:rPr lang="fr-FR" sz="2400" dirty="0" smtClean="0">
                <a:solidFill>
                  <a:schemeClr val="bg1"/>
                </a:solidFill>
              </a:rPr>
              <a:t>l’engagement </a:t>
            </a:r>
            <a:r>
              <a:rPr lang="fr-FR" sz="2400" dirty="0">
                <a:solidFill>
                  <a:schemeClr val="bg1"/>
                </a:solidFill>
              </a:rPr>
              <a:t>de la mission d’audit externe repose le plus souvent sur une « lettre de mission »</a:t>
            </a:r>
            <a:endParaRPr lang="fr-FR" b="0" i="0" dirty="0">
              <a:solidFill>
                <a:schemeClr val="bg1"/>
              </a:solidFill>
            </a:endParaRPr>
          </a:p>
        </p:txBody>
      </p:sp>
      <p:sp>
        <p:nvSpPr>
          <p:cNvPr id="54305" name="AutoShape 33"/>
          <p:cNvSpPr>
            <a:spLocks noChangeArrowheads="1"/>
          </p:cNvSpPr>
          <p:nvPr/>
        </p:nvSpPr>
        <p:spPr bwMode="auto">
          <a:xfrm>
            <a:off x="3492500" y="5084763"/>
            <a:ext cx="5400675" cy="1368425"/>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sz="2400">
                <a:solidFill>
                  <a:schemeClr val="bg1"/>
                </a:solidFill>
              </a:rPr>
              <a:t>Audit interne : repose sur un ordre de mission</a:t>
            </a:r>
            <a:r>
              <a:rPr lang="fr-FR" b="0" i="0">
                <a:solidFill>
                  <a:schemeClr val="bg1"/>
                </a:solidFill>
              </a:rPr>
              <a:t> </a:t>
            </a:r>
          </a:p>
        </p:txBody>
      </p:sp>
      <p:sp>
        <p:nvSpPr>
          <p:cNvPr id="54306" name="AutoShape 34"/>
          <p:cNvSpPr>
            <a:spLocks noChangeArrowheads="1"/>
          </p:cNvSpPr>
          <p:nvPr/>
        </p:nvSpPr>
        <p:spPr bwMode="auto">
          <a:xfrm rot="-2647115">
            <a:off x="2860725" y="3890922"/>
            <a:ext cx="936625" cy="142875"/>
          </a:xfrm>
          <a:prstGeom prst="rightArrow">
            <a:avLst>
              <a:gd name="adj1" fmla="val 50000"/>
              <a:gd name="adj2" fmla="val 163889"/>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54307" name="AutoShape 35"/>
          <p:cNvSpPr>
            <a:spLocks noChangeArrowheads="1"/>
          </p:cNvSpPr>
          <p:nvPr/>
        </p:nvSpPr>
        <p:spPr bwMode="auto">
          <a:xfrm rot="1831783">
            <a:off x="2980154" y="4559742"/>
            <a:ext cx="878642" cy="385657"/>
          </a:xfrm>
          <a:prstGeom prst="rightArrow">
            <a:avLst>
              <a:gd name="adj1" fmla="val 50000"/>
              <a:gd name="adj2" fmla="val 81492"/>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4276"/>
                                        </p:tgtEl>
                                        <p:attrNameLst>
                                          <p:attrName>style.visibility</p:attrName>
                                        </p:attrNameLst>
                                      </p:cBhvr>
                                      <p:to>
                                        <p:strVal val="visible"/>
                                      </p:to>
                                    </p:set>
                                    <p:anim calcmode="lin" valueType="num">
                                      <p:cBhvr>
                                        <p:cTn id="7" dur="500" fill="hold"/>
                                        <p:tgtEl>
                                          <p:spTgt spid="54276"/>
                                        </p:tgtEl>
                                        <p:attrNameLst>
                                          <p:attrName>ppt_w</p:attrName>
                                        </p:attrNameLst>
                                      </p:cBhvr>
                                      <p:tavLst>
                                        <p:tav tm="0">
                                          <p:val>
                                            <p:fltVal val="0"/>
                                          </p:val>
                                        </p:tav>
                                        <p:tav tm="100000">
                                          <p:val>
                                            <p:strVal val="#ppt_w"/>
                                          </p:val>
                                        </p:tav>
                                      </p:tavLst>
                                    </p:anim>
                                    <p:anim calcmode="lin" valueType="num">
                                      <p:cBhvr>
                                        <p:cTn id="8" dur="500" fill="hold"/>
                                        <p:tgtEl>
                                          <p:spTgt spid="54276"/>
                                        </p:tgtEl>
                                        <p:attrNameLst>
                                          <p:attrName>ppt_h</p:attrName>
                                        </p:attrNameLst>
                                      </p:cBhvr>
                                      <p:tavLst>
                                        <p:tav tm="0">
                                          <p:val>
                                            <p:fltVal val="0"/>
                                          </p:val>
                                        </p:tav>
                                        <p:tav tm="100000">
                                          <p:val>
                                            <p:strVal val="#ppt_h"/>
                                          </p:val>
                                        </p:tav>
                                      </p:tavLst>
                                    </p:anim>
                                    <p:animEffect transition="in" filter="fade">
                                      <p:cBhvr>
                                        <p:cTn id="9" dur="500"/>
                                        <p:tgtEl>
                                          <p:spTgt spid="54276"/>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54301"/>
                                        </p:tgtEl>
                                        <p:attrNameLst>
                                          <p:attrName>style.visibility</p:attrName>
                                        </p:attrNameLst>
                                      </p:cBhvr>
                                      <p:to>
                                        <p:strVal val="visible"/>
                                      </p:to>
                                    </p:set>
                                    <p:animEffect transition="in" filter="dissolve">
                                      <p:cBhvr>
                                        <p:cTn id="14" dur="500"/>
                                        <p:tgtEl>
                                          <p:spTgt spid="54301"/>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54306"/>
                                        </p:tgtEl>
                                        <p:attrNameLst>
                                          <p:attrName>style.visibility</p:attrName>
                                        </p:attrNameLst>
                                      </p:cBhvr>
                                      <p:to>
                                        <p:strVal val="visible"/>
                                      </p:to>
                                    </p:set>
                                    <p:animEffect transition="in" filter="checkerboard(across)">
                                      <p:cBhvr>
                                        <p:cTn id="19" dur="500"/>
                                        <p:tgtEl>
                                          <p:spTgt spid="54306"/>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54307"/>
                                        </p:tgtEl>
                                        <p:attrNameLst>
                                          <p:attrName>style.visibility</p:attrName>
                                        </p:attrNameLst>
                                      </p:cBhvr>
                                      <p:to>
                                        <p:strVal val="visible"/>
                                      </p:to>
                                    </p:set>
                                    <p:animEffect transition="in" filter="checkerboard(across)">
                                      <p:cBhvr>
                                        <p:cTn id="24" dur="500"/>
                                        <p:tgtEl>
                                          <p:spTgt spid="54307"/>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54302"/>
                                        </p:tgtEl>
                                        <p:attrNameLst>
                                          <p:attrName>style.visibility</p:attrName>
                                        </p:attrNameLst>
                                      </p:cBhvr>
                                      <p:to>
                                        <p:strVal val="visible"/>
                                      </p:to>
                                    </p:set>
                                    <p:animEffect transition="in" filter="dissolve">
                                      <p:cBhvr>
                                        <p:cTn id="29" dur="500"/>
                                        <p:tgtEl>
                                          <p:spTgt spid="54302"/>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54305"/>
                                        </p:tgtEl>
                                        <p:attrNameLst>
                                          <p:attrName>style.visibility</p:attrName>
                                        </p:attrNameLst>
                                      </p:cBhvr>
                                      <p:to>
                                        <p:strVal val="visible"/>
                                      </p:to>
                                    </p:set>
                                    <p:animEffect transition="in" filter="dissolve">
                                      <p:cBhvr>
                                        <p:cTn id="34" dur="500"/>
                                        <p:tgtEl>
                                          <p:spTgt spid="54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animBg="1"/>
      <p:bldP spid="54301" grpId="0" animBg="1"/>
      <p:bldP spid="54302" grpId="0" animBg="1"/>
      <p:bldP spid="54305" grpId="0" animBg="1"/>
      <p:bldP spid="54306" grpId="0" animBg="1"/>
      <p:bldP spid="5430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idx="1"/>
          </p:nvPr>
        </p:nvSpPr>
        <p:spPr>
          <a:xfrm>
            <a:off x="395288" y="765175"/>
            <a:ext cx="8229600" cy="5688013"/>
          </a:xfrm>
          <a:solidFill>
            <a:srgbClr val="00CCFF">
              <a:alpha val="30196"/>
            </a:srgbClr>
          </a:solidFill>
          <a:ln>
            <a:solidFill>
              <a:srgbClr val="000000"/>
            </a:solidFill>
          </a:ln>
        </p:spPr>
        <p:txBody>
          <a:bodyPr/>
          <a:lstStyle/>
          <a:p>
            <a:pPr eaLnBrk="1" hangingPunct="1">
              <a:lnSpc>
                <a:spcPct val="80000"/>
              </a:lnSpc>
            </a:pPr>
            <a:r>
              <a:rPr lang="fr-FR" sz="1900" smtClean="0"/>
              <a:t>                                 </a:t>
            </a:r>
            <a:r>
              <a:rPr lang="fr-FR" sz="1900" b="1" smtClean="0"/>
              <a:t>Ordre de mission</a:t>
            </a:r>
          </a:p>
          <a:p>
            <a:pPr eaLnBrk="1" hangingPunct="1">
              <a:lnSpc>
                <a:spcPct val="80000"/>
              </a:lnSpc>
            </a:pPr>
            <a:r>
              <a:rPr lang="fr-FR" sz="1900" smtClean="0"/>
              <a:t>Emanant de : le président de la société ALTA</a:t>
            </a:r>
          </a:p>
          <a:p>
            <a:pPr eaLnBrk="1" hangingPunct="1">
              <a:lnSpc>
                <a:spcPct val="80000"/>
              </a:lnSpc>
            </a:pPr>
            <a:r>
              <a:rPr lang="fr-FR" sz="1900" smtClean="0"/>
              <a:t>Date            : 10 novembre 2007</a:t>
            </a:r>
          </a:p>
          <a:p>
            <a:pPr eaLnBrk="1" hangingPunct="1">
              <a:lnSpc>
                <a:spcPct val="80000"/>
              </a:lnSpc>
            </a:pPr>
            <a:r>
              <a:rPr lang="fr-FR" sz="1900" smtClean="0"/>
              <a:t>Objet           : audit de la GPEC</a:t>
            </a:r>
          </a:p>
          <a:p>
            <a:pPr eaLnBrk="1" hangingPunct="1">
              <a:lnSpc>
                <a:spcPct val="80000"/>
              </a:lnSpc>
            </a:pPr>
            <a:r>
              <a:rPr lang="fr-FR" sz="1900" smtClean="0"/>
              <a:t>Destinataires : DRH de la société ALTA</a:t>
            </a:r>
          </a:p>
          <a:p>
            <a:pPr eaLnBrk="1" hangingPunct="1">
              <a:lnSpc>
                <a:spcPct val="80000"/>
              </a:lnSpc>
            </a:pPr>
            <a:endParaRPr lang="fr-FR" sz="1900" smtClean="0"/>
          </a:p>
          <a:p>
            <a:pPr eaLnBrk="1" hangingPunct="1">
              <a:lnSpc>
                <a:spcPct val="80000"/>
              </a:lnSpc>
            </a:pPr>
            <a:r>
              <a:rPr lang="fr-FR" sz="1900" smtClean="0"/>
              <a:t>L’auditeur de la GPEC de notre société a pour objectif de s’assurer de la fiabilité des précisions d’effectifs, de la qualité des référentiels métiers, de la maîtrise des process concernant les variations d’emploi, les mutations et notamment les redéploiements au sien de la société.</a:t>
            </a:r>
          </a:p>
          <a:p>
            <a:pPr eaLnBrk="1" hangingPunct="1">
              <a:lnSpc>
                <a:spcPct val="80000"/>
              </a:lnSpc>
            </a:pPr>
            <a:endParaRPr lang="fr-FR" sz="1900" smtClean="0"/>
          </a:p>
          <a:p>
            <a:pPr eaLnBrk="1" hangingPunct="1">
              <a:lnSpc>
                <a:spcPct val="80000"/>
              </a:lnSpc>
            </a:pPr>
            <a:r>
              <a:rPr lang="fr-FR" sz="1900" smtClean="0"/>
              <a:t>Exclusion : la formation professionnelle, le budget formation</a:t>
            </a:r>
          </a:p>
          <a:p>
            <a:pPr eaLnBrk="1" hangingPunct="1">
              <a:lnSpc>
                <a:spcPct val="80000"/>
              </a:lnSpc>
            </a:pPr>
            <a:r>
              <a:rPr lang="fr-FR" sz="1900" smtClean="0"/>
              <a:t> Période d’observée : 2006-2007</a:t>
            </a:r>
          </a:p>
          <a:p>
            <a:pPr eaLnBrk="1" hangingPunct="1">
              <a:lnSpc>
                <a:spcPct val="80000"/>
              </a:lnSpc>
            </a:pPr>
            <a:r>
              <a:rPr lang="fr-FR" sz="1900" smtClean="0"/>
              <a:t>La mission se déroulera du 2/01/08 au 31/01/08</a:t>
            </a:r>
          </a:p>
          <a:p>
            <a:pPr eaLnBrk="1" hangingPunct="1">
              <a:lnSpc>
                <a:spcPct val="80000"/>
              </a:lnSpc>
            </a:pPr>
            <a:r>
              <a:rPr lang="fr-FR" sz="1900" smtClean="0"/>
              <a:t>Chef de mission : X et un auditeur junior</a:t>
            </a:r>
          </a:p>
          <a:p>
            <a:pPr eaLnBrk="1" hangingPunct="1">
              <a:lnSpc>
                <a:spcPct val="80000"/>
              </a:lnSpc>
            </a:pPr>
            <a:endParaRPr lang="fr-FR" sz="1900" smtClean="0"/>
          </a:p>
          <a:p>
            <a:pPr eaLnBrk="1" hangingPunct="1">
              <a:lnSpc>
                <a:spcPct val="80000"/>
              </a:lnSpc>
            </a:pPr>
            <a:endParaRPr lang="fr-FR" sz="1900" smtClean="0"/>
          </a:p>
          <a:p>
            <a:pPr eaLnBrk="1" hangingPunct="1">
              <a:lnSpc>
                <a:spcPct val="80000"/>
              </a:lnSpc>
            </a:pPr>
            <a:r>
              <a:rPr lang="fr-FR" sz="1900" smtClean="0"/>
              <a:t> </a:t>
            </a:r>
          </a:p>
          <a:p>
            <a:pPr eaLnBrk="1" hangingPunct="1">
              <a:lnSpc>
                <a:spcPct val="80000"/>
              </a:lnSpc>
            </a:pPr>
            <a:endParaRPr lang="fr-FR" sz="1900" smtClean="0"/>
          </a:p>
          <a:p>
            <a:pPr algn="l" eaLnBrk="1" hangingPunct="1">
              <a:lnSpc>
                <a:spcPct val="80000"/>
              </a:lnSpc>
            </a:pPr>
            <a:endParaRPr lang="fr-FR" sz="1900" b="1" i="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AutoShape 4"/>
          <p:cNvSpPr>
            <a:spLocks noGrp="1" noChangeArrowheads="1"/>
          </p:cNvSpPr>
          <p:nvPr>
            <p:ph idx="1"/>
          </p:nvPr>
        </p:nvSpPr>
        <p:spPr>
          <a:xfrm>
            <a:off x="179388" y="2565400"/>
            <a:ext cx="3097212" cy="2789238"/>
          </a:xfrm>
          <a:prstGeom prst="roundRect">
            <a:avLst>
              <a:gd name="adj" fmla="val 16667"/>
            </a:avLst>
          </a:prstGeom>
          <a:solidFill>
            <a:schemeClr val="folHlink">
              <a:alpha val="25882"/>
            </a:schemeClr>
          </a:solidFill>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lgn="ctr" eaLnBrk="1" hangingPunct="1">
              <a:spcBef>
                <a:spcPct val="0"/>
              </a:spcBef>
              <a:buClrTx/>
              <a:buSzTx/>
              <a:buFontTx/>
              <a:buNone/>
            </a:pPr>
            <a:r>
              <a:rPr lang="fr-FR" b="1" i="1" u="sng" smtClean="0"/>
              <a:t>La préparation de la mission</a:t>
            </a:r>
          </a:p>
        </p:txBody>
      </p:sp>
      <p:sp>
        <p:nvSpPr>
          <p:cNvPr id="69641" name="AutoShape 9"/>
          <p:cNvSpPr>
            <a:spLocks noGrp="1" noChangeArrowheads="1"/>
          </p:cNvSpPr>
          <p:nvPr>
            <p:ph type="title"/>
          </p:nvPr>
        </p:nvSpPr>
        <p:spPr>
          <a:xfrm>
            <a:off x="323850" y="260350"/>
            <a:ext cx="7543800" cy="796925"/>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scene3d>
            <a:camera prst="legacyObliqueTopLeft"/>
            <a:lightRig rig="legacyFlat3" dir="t"/>
          </a:scene3d>
          <a:sp3d extrusionH="430200" prstMaterial="legacyMatte">
            <a:bevelT w="13500" h="13500" prst="angle"/>
            <a:bevelB w="13500" h="13500" prst="angle"/>
            <a:extrusionClr>
              <a:schemeClr val="folHlink"/>
            </a:extrusionClr>
          </a:sp3d>
        </p:spPr>
        <p:txBody>
          <a:bodyPr>
            <a:normAutofit/>
            <a:flatTx/>
          </a:bodyPr>
          <a:lstStyle/>
          <a:p>
            <a:pPr algn="ctr" eaLnBrk="1" hangingPunct="1">
              <a:defRPr/>
            </a:pPr>
            <a:r>
              <a:rPr lang="fr-FR" sz="3600" smtClean="0"/>
              <a:t>La démarche de l’auditeur social</a:t>
            </a:r>
            <a:r>
              <a:rPr lang="fr-FR" smtClean="0"/>
              <a:t> </a:t>
            </a:r>
          </a:p>
        </p:txBody>
      </p:sp>
      <p:sp>
        <p:nvSpPr>
          <p:cNvPr id="69637" name="AutoShape 5"/>
          <p:cNvSpPr>
            <a:spLocks noChangeArrowheads="1"/>
          </p:cNvSpPr>
          <p:nvPr/>
        </p:nvSpPr>
        <p:spPr bwMode="auto">
          <a:xfrm>
            <a:off x="3491880" y="1484784"/>
            <a:ext cx="5652119" cy="2447455"/>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sz="2400" u="sng" dirty="0">
                <a:solidFill>
                  <a:schemeClr val="bg1"/>
                </a:solidFill>
              </a:rPr>
              <a:t>Les entreprises françaises: </a:t>
            </a:r>
            <a:r>
              <a:rPr lang="fr-FR" sz="2400" dirty="0">
                <a:solidFill>
                  <a:schemeClr val="bg1"/>
                </a:solidFill>
              </a:rPr>
              <a:t>le rapport annuel</a:t>
            </a:r>
            <a:r>
              <a:rPr lang="fr-FR" sz="2400" b="0" i="0" dirty="0">
                <a:solidFill>
                  <a:schemeClr val="bg1"/>
                </a:solidFill>
              </a:rPr>
              <a:t> qui contient le bilan social et les informations relatives au volet social et environnemental</a:t>
            </a:r>
            <a:r>
              <a:rPr lang="fr-FR" b="0" i="0" dirty="0"/>
              <a:t> </a:t>
            </a:r>
          </a:p>
        </p:txBody>
      </p:sp>
      <p:sp>
        <p:nvSpPr>
          <p:cNvPr id="69638" name="AutoShape 6"/>
          <p:cNvSpPr>
            <a:spLocks noChangeArrowheads="1"/>
          </p:cNvSpPr>
          <p:nvPr/>
        </p:nvSpPr>
        <p:spPr bwMode="auto">
          <a:xfrm>
            <a:off x="3779838" y="4508500"/>
            <a:ext cx="5364161" cy="2016125"/>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round/>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a:flatTx/>
          </a:bodyPr>
          <a:lstStyle/>
          <a:p>
            <a:pPr marL="571500" indent="-571500">
              <a:spcBef>
                <a:spcPct val="0"/>
              </a:spcBef>
              <a:buClrTx/>
              <a:buSzTx/>
              <a:buFontTx/>
              <a:buNone/>
              <a:defRPr/>
            </a:pPr>
            <a:r>
              <a:rPr lang="fr-FR" sz="2400" u="sng" dirty="0">
                <a:solidFill>
                  <a:schemeClr val="bg1"/>
                </a:solidFill>
              </a:rPr>
              <a:t>Les autres entreprises:</a:t>
            </a:r>
          </a:p>
          <a:p>
            <a:pPr marL="571500" indent="-571500">
              <a:spcBef>
                <a:spcPct val="0"/>
              </a:spcBef>
              <a:buClrTx/>
              <a:buSzTx/>
              <a:buFontTx/>
              <a:buNone/>
              <a:defRPr/>
            </a:pPr>
            <a:r>
              <a:rPr lang="fr-FR" sz="2400" b="0" dirty="0">
                <a:solidFill>
                  <a:schemeClr val="bg1"/>
                </a:solidFill>
              </a:rPr>
              <a:t>le rapport de développement durable</a:t>
            </a:r>
            <a:r>
              <a:rPr lang="fr-FR" sz="2400" b="0" i="0" dirty="0">
                <a:solidFill>
                  <a:schemeClr val="bg1"/>
                </a:solidFill>
              </a:rPr>
              <a:t> </a:t>
            </a:r>
            <a:endParaRPr lang="fr-FR" b="0" i="0" dirty="0"/>
          </a:p>
        </p:txBody>
      </p:sp>
      <p:sp>
        <p:nvSpPr>
          <p:cNvPr id="69642" name="AutoShape 10"/>
          <p:cNvSpPr>
            <a:spLocks noChangeArrowheads="1"/>
          </p:cNvSpPr>
          <p:nvPr/>
        </p:nvSpPr>
        <p:spPr bwMode="auto">
          <a:xfrm rot="-2647115">
            <a:off x="2771775" y="3573463"/>
            <a:ext cx="936625" cy="142875"/>
          </a:xfrm>
          <a:prstGeom prst="rightArrow">
            <a:avLst>
              <a:gd name="adj1" fmla="val 50000"/>
              <a:gd name="adj2" fmla="val 163889"/>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
        <p:nvSpPr>
          <p:cNvPr id="69643" name="AutoShape 11"/>
          <p:cNvSpPr>
            <a:spLocks noChangeArrowheads="1"/>
          </p:cNvSpPr>
          <p:nvPr/>
        </p:nvSpPr>
        <p:spPr bwMode="auto">
          <a:xfrm rot="1831783">
            <a:off x="2843213" y="4652963"/>
            <a:ext cx="936625" cy="287337"/>
          </a:xfrm>
          <a:prstGeom prst="rightArrow">
            <a:avLst>
              <a:gd name="adj1" fmla="val 50000"/>
              <a:gd name="adj2" fmla="val 81492"/>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9641"/>
                                        </p:tgtEl>
                                        <p:attrNameLst>
                                          <p:attrName>style.visibility</p:attrName>
                                        </p:attrNameLst>
                                      </p:cBhvr>
                                      <p:to>
                                        <p:strVal val="visible"/>
                                      </p:to>
                                    </p:set>
                                    <p:anim calcmode="lin" valueType="num">
                                      <p:cBhvr>
                                        <p:cTn id="7" dur="500" fill="hold"/>
                                        <p:tgtEl>
                                          <p:spTgt spid="69641"/>
                                        </p:tgtEl>
                                        <p:attrNameLst>
                                          <p:attrName>ppt_w</p:attrName>
                                        </p:attrNameLst>
                                      </p:cBhvr>
                                      <p:tavLst>
                                        <p:tav tm="0">
                                          <p:val>
                                            <p:fltVal val="0"/>
                                          </p:val>
                                        </p:tav>
                                        <p:tav tm="100000">
                                          <p:val>
                                            <p:strVal val="#ppt_w"/>
                                          </p:val>
                                        </p:tav>
                                      </p:tavLst>
                                    </p:anim>
                                    <p:anim calcmode="lin" valueType="num">
                                      <p:cBhvr>
                                        <p:cTn id="8" dur="500" fill="hold"/>
                                        <p:tgtEl>
                                          <p:spTgt spid="69641"/>
                                        </p:tgtEl>
                                        <p:attrNameLst>
                                          <p:attrName>ppt_h</p:attrName>
                                        </p:attrNameLst>
                                      </p:cBhvr>
                                      <p:tavLst>
                                        <p:tav tm="0">
                                          <p:val>
                                            <p:fltVal val="0"/>
                                          </p:val>
                                        </p:tav>
                                        <p:tav tm="100000">
                                          <p:val>
                                            <p:strVal val="#ppt_h"/>
                                          </p:val>
                                        </p:tav>
                                      </p:tavLst>
                                    </p:anim>
                                    <p:animEffect transition="in" filter="fade">
                                      <p:cBhvr>
                                        <p:cTn id="9" dur="500"/>
                                        <p:tgtEl>
                                          <p:spTgt spid="69641"/>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69636"/>
                                        </p:tgtEl>
                                        <p:attrNameLst>
                                          <p:attrName>style.visibility</p:attrName>
                                        </p:attrNameLst>
                                      </p:cBhvr>
                                      <p:to>
                                        <p:strVal val="visible"/>
                                      </p:to>
                                    </p:set>
                                    <p:animEffect transition="in" filter="dissolve">
                                      <p:cBhvr>
                                        <p:cTn id="14" dur="500"/>
                                        <p:tgtEl>
                                          <p:spTgt spid="69636"/>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69642"/>
                                        </p:tgtEl>
                                        <p:attrNameLst>
                                          <p:attrName>style.visibility</p:attrName>
                                        </p:attrNameLst>
                                      </p:cBhvr>
                                      <p:to>
                                        <p:strVal val="visible"/>
                                      </p:to>
                                    </p:set>
                                    <p:animEffect transition="in" filter="checkerboard(across)">
                                      <p:cBhvr>
                                        <p:cTn id="19" dur="500"/>
                                        <p:tgtEl>
                                          <p:spTgt spid="69642"/>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69643"/>
                                        </p:tgtEl>
                                        <p:attrNameLst>
                                          <p:attrName>style.visibility</p:attrName>
                                        </p:attrNameLst>
                                      </p:cBhvr>
                                      <p:to>
                                        <p:strVal val="visible"/>
                                      </p:to>
                                    </p:set>
                                    <p:animEffect transition="in" filter="checkerboard(across)">
                                      <p:cBhvr>
                                        <p:cTn id="24" dur="500"/>
                                        <p:tgtEl>
                                          <p:spTgt spid="69643"/>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69637"/>
                                        </p:tgtEl>
                                        <p:attrNameLst>
                                          <p:attrName>style.visibility</p:attrName>
                                        </p:attrNameLst>
                                      </p:cBhvr>
                                      <p:to>
                                        <p:strVal val="visible"/>
                                      </p:to>
                                    </p:set>
                                    <p:animEffect transition="in" filter="dissolve">
                                      <p:cBhvr>
                                        <p:cTn id="29" dur="500"/>
                                        <p:tgtEl>
                                          <p:spTgt spid="6963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69638"/>
                                        </p:tgtEl>
                                        <p:attrNameLst>
                                          <p:attrName>style.visibility</p:attrName>
                                        </p:attrNameLst>
                                      </p:cBhvr>
                                      <p:to>
                                        <p:strVal val="visible"/>
                                      </p:to>
                                    </p:set>
                                    <p:animEffect transition="in" filter="dissolve">
                                      <p:cBhvr>
                                        <p:cTn id="34" dur="500"/>
                                        <p:tgtEl>
                                          <p:spTgt spid="69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animBg="1"/>
      <p:bldP spid="69641" grpId="0" animBg="1"/>
      <p:bldP spid="69637" grpId="0" animBg="1"/>
      <p:bldP spid="69638" grpId="0" animBg="1"/>
      <p:bldP spid="69642" grpId="0" animBg="1"/>
      <p:bldP spid="6964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1185</TotalTime>
  <Words>2083</Words>
  <Application>Microsoft Office PowerPoint</Application>
  <PresentationFormat>Affichage à l'écran (4:3)</PresentationFormat>
  <Paragraphs>367</Paragraphs>
  <Slides>46</Slides>
  <Notes>15</Notes>
  <HiddenSlides>0</HiddenSlides>
  <MMClips>0</MMClips>
  <ScaleCrop>false</ScaleCrop>
  <HeadingPairs>
    <vt:vector size="4" baseType="variant">
      <vt:variant>
        <vt:lpstr>Thème</vt:lpstr>
      </vt:variant>
      <vt:variant>
        <vt:i4>1</vt:i4>
      </vt:variant>
      <vt:variant>
        <vt:lpstr>Titres des diapositives</vt:lpstr>
      </vt:variant>
      <vt:variant>
        <vt:i4>46</vt:i4>
      </vt:variant>
    </vt:vector>
  </HeadingPairs>
  <TitlesOfParts>
    <vt:vector size="47" baseType="lpstr">
      <vt:lpstr>Rotonde</vt:lpstr>
      <vt:lpstr>     Audit  Social</vt:lpstr>
      <vt:lpstr>Présentation PowerPoint</vt:lpstr>
      <vt:lpstr>Plan </vt:lpstr>
      <vt:lpstr>Présentation PowerPoint</vt:lpstr>
      <vt:lpstr>Définition de l’audit social</vt:lpstr>
      <vt:lpstr>Les différents sortes d’audit social</vt:lpstr>
      <vt:lpstr>La démarche de l’auditeur social </vt:lpstr>
      <vt:lpstr>Présentation PowerPoint</vt:lpstr>
      <vt:lpstr>La démarche de l’auditeur social </vt:lpstr>
      <vt:lpstr>Présentation PowerPoint</vt:lpstr>
      <vt:lpstr>La démarche de l’auditeur social </vt:lpstr>
      <vt:lpstr>La démarche de l’auditeur social </vt:lpstr>
      <vt:lpstr>Les outils d’audit social </vt:lpstr>
      <vt:lpstr>Exemple de QPC préalable à un audit de la GPEC </vt:lpstr>
      <vt:lpstr>Les outils d’audit social </vt:lpstr>
      <vt:lpstr>II- Les audits de la fonction RH:</vt:lpstr>
      <vt:lpstr>Présentation PowerPoint</vt:lpstr>
      <vt:lpstr>Présentation PowerPoint</vt:lpstr>
      <vt:lpstr>Présentation PowerPoint</vt:lpstr>
      <vt:lpstr>        Les audits d’efficience</vt:lpstr>
      <vt:lpstr>Présentation PowerPoint</vt:lpstr>
      <vt:lpstr>2. l'audit des autres missions de la FRH: </vt:lpstr>
      <vt:lpstr>l'audit des politiques de  motivation:</vt:lpstr>
      <vt:lpstr>Présentation PowerPoint</vt:lpstr>
      <vt:lpstr>L'audit de la mission "partenaire stratégique":</vt:lpstr>
      <vt:lpstr>L'audit de la mission "partenaire stratégique":</vt:lpstr>
      <vt:lpstr>      L'audit de la mission "acteur de changement":</vt:lpstr>
      <vt:lpstr>III- Audit des principaux domaines sociaux de l’entreprise</vt:lpstr>
      <vt:lpstr>Deux grands domaines d’audit social seront présentés dans le cadre de cet exposé</vt:lpstr>
      <vt:lpstr>Présentation PowerPoint</vt:lpstr>
      <vt:lpstr> </vt:lpstr>
      <vt:lpstr>Présentation PowerPoint</vt:lpstr>
      <vt:lpstr>Présentation PowerPoint</vt:lpstr>
      <vt:lpstr>Sur ces 5 domaines plusieurs types d’audit d’efficacité sont envisageables:</vt:lpstr>
      <vt:lpstr>Audit stratégique de l’emploi</vt:lpstr>
      <vt:lpstr>Audit stratégique de l’emploi</vt:lpstr>
      <vt:lpstr>Audit stratégique de l’emploi</vt:lpstr>
      <vt:lpstr>Audit des rémunérations</vt:lpstr>
      <vt:lpstr>Comme pour l’Audit de l’emploi</vt:lpstr>
      <vt:lpstr>Audit d’efficacité des rémunérations</vt:lpstr>
      <vt:lpstr>Par exemple pour une mission d’audit d’efficacité des qualifications et classifications</vt:lpstr>
      <vt:lpstr>Audit stratégique de la rémunération</vt:lpstr>
      <vt:lpstr>Audit stratégique de la rémunération</vt:lpstr>
      <vt:lpstr>Pour y arriver l’auditeur se voit confié les types de missions ci après: </vt:lpstr>
      <vt:lpstr>Mot de clôture</vt:lpstr>
      <vt:lpstr>Merci pour votre attention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Deux grands domaines d’audit social seront présentés dans le cadre de cette exposé</dc:title>
  <dc:creator>monaim</dc:creator>
  <cp:lastModifiedBy>US</cp:lastModifiedBy>
  <cp:revision>140</cp:revision>
  <dcterms:created xsi:type="dcterms:W3CDTF">2009-12-20T18:13:30Z</dcterms:created>
  <dcterms:modified xsi:type="dcterms:W3CDTF">2020-03-15T10:25:07Z</dcterms:modified>
</cp:coreProperties>
</file>